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4" r:id="rId8"/>
    <p:sldId id="265" r:id="rId9"/>
    <p:sldId id="267" r:id="rId10"/>
    <p:sldId id="262" r:id="rId11"/>
    <p:sldId id="268" r:id="rId12"/>
    <p:sldId id="271" r:id="rId13"/>
    <p:sldId id="272" r:id="rId14"/>
    <p:sldId id="273" r:id="rId15"/>
    <p:sldId id="263" r:id="rId16"/>
    <p:sldId id="269" r:id="rId17"/>
    <p:sldId id="270" r:id="rId18"/>
    <p:sldId id="266" r:id="rId19"/>
    <p:sldId id="274" r:id="rId20"/>
    <p:sldId id="275" r:id="rId21"/>
    <p:sldId id="276" r:id="rId22"/>
    <p:sldId id="277"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50" autoAdjust="0"/>
    <p:restoredTop sz="99808" autoAdjust="0"/>
  </p:normalViewPr>
  <p:slideViewPr>
    <p:cSldViewPr snapToGrid="0" snapToObjects="1">
      <p:cViewPr varScale="1">
        <p:scale>
          <a:sx n="88" d="100"/>
          <a:sy n="88" d="100"/>
        </p:scale>
        <p:origin x="1248"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94F28126-7E16-E14D-A6AD-61D1B95DAFA5}" type="datetimeFigureOut">
              <a:rPr lang="en-US" smtClean="0"/>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1723940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4F28126-7E16-E14D-A6AD-61D1B95DAFA5}" type="datetimeFigureOut">
              <a:rPr lang="en-US" smtClean="0"/>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2629664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94F28126-7E16-E14D-A6AD-61D1B95DAFA5}" type="datetimeFigureOut">
              <a:rPr lang="en-US" smtClean="0"/>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2627960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94F28126-7E16-E14D-A6AD-61D1B95DAFA5}" type="datetimeFigureOut">
              <a:rPr lang="en-US" smtClean="0"/>
              <a:t>7/7/2020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3095367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94F28126-7E16-E14D-A6AD-61D1B95DAFA5}" type="datetimeFigureOut">
              <a:rPr lang="en-US" smtClean="0"/>
              <a:t>7/7/2020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4023252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94F28126-7E16-E14D-A6AD-61D1B95DAFA5}" type="datetimeFigureOut">
              <a:rPr lang="en-US" smtClean="0"/>
              <a:t>7/7/2020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441264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F28126-7E16-E14D-A6AD-61D1B95DAFA5}" type="datetimeFigureOut">
              <a:rPr lang="en-US" smtClean="0"/>
              <a:t>7/7/2020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147665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4F28126-7E16-E14D-A6AD-61D1B95DAFA5}" type="datetimeFigureOut">
              <a:rPr lang="en-US" smtClean="0"/>
              <a:t>7/7/2020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1510611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4F28126-7E16-E14D-A6AD-61D1B95DAFA5}" type="datetimeFigureOut">
              <a:rPr lang="en-US" smtClean="0"/>
              <a:t>7/7/2020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185672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4F28126-7E16-E14D-A6AD-61D1B95DAFA5}" type="datetimeFigureOut">
              <a:rPr lang="en-US" smtClean="0"/>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895479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4F28126-7E16-E14D-A6AD-61D1B95DAFA5}" type="datetimeFigureOut">
              <a:rPr lang="en-US" smtClean="0"/>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184F6-B8CD-5142-B362-91AD51CEB2E8}" type="slidenum">
              <a:rPr lang="en-US" smtClean="0"/>
              <a:t>‹#›</a:t>
            </a:fld>
            <a:endParaRPr lang="en-US"/>
          </a:p>
        </p:txBody>
      </p:sp>
    </p:spTree>
    <p:extLst>
      <p:ext uri="{BB962C8B-B14F-4D97-AF65-F5344CB8AC3E}">
        <p14:creationId xmlns:p14="http://schemas.microsoft.com/office/powerpoint/2010/main" val="2336019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F28126-7E16-E14D-A6AD-61D1B95DAFA5}" type="datetimeFigureOut">
              <a:rPr lang="en-US" smtClean="0"/>
              <a:t>7/7/2020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184F6-B8CD-5142-B362-91AD51CEB2E8}" type="slidenum">
              <a:rPr lang="en-US" smtClean="0"/>
              <a:t>‹#›</a:t>
            </a:fld>
            <a:endParaRPr lang="en-US"/>
          </a:p>
        </p:txBody>
      </p:sp>
    </p:spTree>
    <p:extLst>
      <p:ext uri="{BB962C8B-B14F-4D97-AF65-F5344CB8AC3E}">
        <p14:creationId xmlns:p14="http://schemas.microsoft.com/office/powerpoint/2010/main" val="679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slide" Target="slide4.xml"/><Relationship Id="rId7" Type="http://schemas.openxmlformats.org/officeDocument/2006/relationships/slide" Target="slide15.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6.xml"/><Relationship Id="rId10" Type="http://schemas.openxmlformats.org/officeDocument/2006/relationships/slide" Target="slide18.xml"/><Relationship Id="rId4" Type="http://schemas.openxmlformats.org/officeDocument/2006/relationships/slide" Target="slide5.xml"/><Relationship Id="rId9"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Memory Revision</a:t>
            </a:r>
            <a:endParaRPr lang="en-US" dirty="0"/>
          </a:p>
        </p:txBody>
      </p:sp>
    </p:spTree>
    <p:extLst>
      <p:ext uri="{BB962C8B-B14F-4D97-AF65-F5344CB8AC3E}">
        <p14:creationId xmlns:p14="http://schemas.microsoft.com/office/powerpoint/2010/main" val="6469280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 your confidence on Memory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hlinkClick r:id="rId2" action="ppaction://hlinksldjump"/>
              </a:rPr>
              <a:t>Coding, Capacity and Duration of Memory</a:t>
            </a:r>
            <a:endParaRPr lang="en-US" dirty="0" smtClean="0"/>
          </a:p>
          <a:p>
            <a:r>
              <a:rPr lang="en-US" dirty="0" smtClean="0">
                <a:hlinkClick r:id="rId3" action="ppaction://hlinksldjump"/>
              </a:rPr>
              <a:t>The Multi-Store Model of Memory</a:t>
            </a:r>
            <a:endParaRPr lang="en-US" dirty="0" smtClean="0"/>
          </a:p>
          <a:p>
            <a:r>
              <a:rPr lang="en-US" dirty="0" smtClean="0">
                <a:hlinkClick r:id="rId4" action="ppaction://hlinksldjump"/>
              </a:rPr>
              <a:t>Types of Long-Term Memory</a:t>
            </a:r>
            <a:endParaRPr lang="en-US" dirty="0" smtClean="0"/>
          </a:p>
          <a:p>
            <a:r>
              <a:rPr lang="en-US" dirty="0" smtClean="0">
                <a:hlinkClick r:id="rId5" action="ppaction://hlinksldjump"/>
              </a:rPr>
              <a:t>The Working Memory Model</a:t>
            </a:r>
            <a:endParaRPr lang="en-US" dirty="0" smtClean="0"/>
          </a:p>
          <a:p>
            <a:r>
              <a:rPr lang="en-US" dirty="0" smtClean="0">
                <a:hlinkClick r:id="rId6" action="ppaction://hlinksldjump"/>
              </a:rPr>
              <a:t>Explanations of Forgetting: Interference</a:t>
            </a:r>
            <a:endParaRPr lang="en-US" dirty="0" smtClean="0"/>
          </a:p>
          <a:p>
            <a:r>
              <a:rPr lang="en-US" dirty="0" smtClean="0">
                <a:hlinkClick r:id="rId7" action="ppaction://hlinksldjump"/>
              </a:rPr>
              <a:t>Explanations of Forgetting: Retrieval Failure</a:t>
            </a:r>
            <a:endParaRPr lang="en-US" dirty="0" smtClean="0"/>
          </a:p>
          <a:p>
            <a:r>
              <a:rPr lang="en-US" dirty="0" smtClean="0">
                <a:hlinkClick r:id="rId8" action="ppaction://hlinksldjump"/>
              </a:rPr>
              <a:t>EWT: Misleading Information</a:t>
            </a:r>
            <a:endParaRPr lang="en-US" dirty="0" smtClean="0"/>
          </a:p>
          <a:p>
            <a:r>
              <a:rPr lang="en-US" dirty="0" smtClean="0">
                <a:hlinkClick r:id="rId9" action="ppaction://hlinksldjump"/>
              </a:rPr>
              <a:t>EWT: Anxiety</a:t>
            </a:r>
            <a:endParaRPr lang="en-US" dirty="0" smtClean="0"/>
          </a:p>
          <a:p>
            <a:r>
              <a:rPr lang="en-US" dirty="0" smtClean="0">
                <a:hlinkClick r:id="rId10" action="ppaction://hlinksldjump"/>
              </a:rPr>
              <a:t>EWT: The Cognitive Interview</a:t>
            </a:r>
            <a:endParaRPr lang="en-US" dirty="0"/>
          </a:p>
        </p:txBody>
      </p:sp>
    </p:spTree>
    <p:extLst>
      <p:ext uri="{BB962C8B-B14F-4D97-AF65-F5344CB8AC3E}">
        <p14:creationId xmlns:p14="http://schemas.microsoft.com/office/powerpoint/2010/main" val="32933574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3362"/>
            <a:ext cx="9144000" cy="1143000"/>
          </a:xfrm>
        </p:spPr>
        <p:txBody>
          <a:bodyPr>
            <a:normAutofit fontScale="90000"/>
          </a:bodyPr>
          <a:lstStyle/>
          <a:p>
            <a:r>
              <a:rPr lang="en-US" dirty="0" smtClean="0"/>
              <a:t>Coding, Capacity and Duration of Memory</a:t>
            </a:r>
            <a:endParaRPr lang="en-US" dirty="0"/>
          </a:p>
        </p:txBody>
      </p:sp>
      <p:sp>
        <p:nvSpPr>
          <p:cNvPr id="4" name="TextBox 3"/>
          <p:cNvSpPr txBox="1"/>
          <p:nvPr/>
        </p:nvSpPr>
        <p:spPr>
          <a:xfrm>
            <a:off x="0" y="990947"/>
            <a:ext cx="2667000" cy="461665"/>
          </a:xfrm>
          <a:prstGeom prst="rect">
            <a:avLst/>
          </a:prstGeom>
          <a:noFill/>
        </p:spPr>
        <p:txBody>
          <a:bodyPr wrap="square" rtlCol="0">
            <a:spAutoFit/>
          </a:bodyPr>
          <a:lstStyle/>
          <a:p>
            <a:pPr algn="ctr"/>
            <a:r>
              <a:rPr lang="en-US" sz="2400" b="1" u="sng" dirty="0" smtClean="0"/>
              <a:t>Coding</a:t>
            </a:r>
            <a:endParaRPr lang="en-US" b="1" u="sng" dirty="0"/>
          </a:p>
        </p:txBody>
      </p:sp>
      <p:sp>
        <p:nvSpPr>
          <p:cNvPr id="5" name="TextBox 4"/>
          <p:cNvSpPr txBox="1"/>
          <p:nvPr/>
        </p:nvSpPr>
        <p:spPr>
          <a:xfrm>
            <a:off x="2837468" y="678805"/>
            <a:ext cx="2667000" cy="461665"/>
          </a:xfrm>
          <a:prstGeom prst="rect">
            <a:avLst/>
          </a:prstGeom>
          <a:noFill/>
        </p:spPr>
        <p:txBody>
          <a:bodyPr wrap="square" rtlCol="0">
            <a:spAutoFit/>
          </a:bodyPr>
          <a:lstStyle/>
          <a:p>
            <a:pPr algn="ctr"/>
            <a:r>
              <a:rPr lang="en-US" sz="2400" b="1" u="sng" dirty="0" smtClean="0"/>
              <a:t>Capacity</a:t>
            </a:r>
            <a:endParaRPr lang="en-US" b="1" u="sng" dirty="0"/>
          </a:p>
        </p:txBody>
      </p:sp>
      <p:sp>
        <p:nvSpPr>
          <p:cNvPr id="6" name="TextBox 5"/>
          <p:cNvSpPr txBox="1"/>
          <p:nvPr/>
        </p:nvSpPr>
        <p:spPr>
          <a:xfrm>
            <a:off x="5915025" y="529282"/>
            <a:ext cx="2667000" cy="461665"/>
          </a:xfrm>
          <a:prstGeom prst="rect">
            <a:avLst/>
          </a:prstGeom>
          <a:noFill/>
        </p:spPr>
        <p:txBody>
          <a:bodyPr wrap="square" rtlCol="0">
            <a:spAutoFit/>
          </a:bodyPr>
          <a:lstStyle/>
          <a:p>
            <a:pPr algn="ctr"/>
            <a:r>
              <a:rPr lang="en-US" sz="2400" b="1" u="sng" dirty="0" smtClean="0"/>
              <a:t>Duration</a:t>
            </a:r>
            <a:endParaRPr lang="en-US" b="1" u="sng" dirty="0"/>
          </a:p>
        </p:txBody>
      </p:sp>
      <p:sp>
        <p:nvSpPr>
          <p:cNvPr id="7" name="TextBox 6"/>
          <p:cNvSpPr txBox="1"/>
          <p:nvPr/>
        </p:nvSpPr>
        <p:spPr>
          <a:xfrm>
            <a:off x="130032" y="1465787"/>
            <a:ext cx="2464202" cy="4770537"/>
          </a:xfrm>
          <a:prstGeom prst="rect">
            <a:avLst/>
          </a:prstGeom>
          <a:solidFill>
            <a:schemeClr val="bg1">
              <a:lumMod val="95000"/>
            </a:schemeClr>
          </a:solidFill>
        </p:spPr>
        <p:txBody>
          <a:bodyPr wrap="square" rtlCol="0">
            <a:spAutoFit/>
          </a:bodyPr>
          <a:lstStyle/>
          <a:p>
            <a:r>
              <a:rPr lang="en-US" sz="1600" dirty="0" smtClean="0"/>
              <a:t>Coding is the way information is changed so it can be stored in memory.</a:t>
            </a:r>
          </a:p>
          <a:p>
            <a:endParaRPr lang="en-US" sz="1600" b="1" u="sng" dirty="0"/>
          </a:p>
          <a:p>
            <a:r>
              <a:rPr lang="en-US" sz="1600" b="1" u="sng" dirty="0" err="1" smtClean="0"/>
              <a:t>Baddeley</a:t>
            </a:r>
            <a:r>
              <a:rPr lang="en-US" sz="1600" b="1" u="sng" dirty="0" smtClean="0"/>
              <a:t> (1966)</a:t>
            </a:r>
          </a:p>
          <a:p>
            <a:r>
              <a:rPr lang="en-US" sz="1600" dirty="0" smtClean="0"/>
              <a:t>Immediate recall is worse with acoustically dissimilar words. </a:t>
            </a:r>
            <a:endParaRPr lang="en-US" sz="1600" dirty="0"/>
          </a:p>
          <a:p>
            <a:r>
              <a:rPr lang="en-US" sz="1600" dirty="0" smtClean="0"/>
              <a:t>Recall after 20 minutes worse with semantically dissimilar words</a:t>
            </a:r>
          </a:p>
          <a:p>
            <a:endParaRPr lang="en-US" sz="1600" dirty="0" smtClean="0"/>
          </a:p>
          <a:p>
            <a:r>
              <a:rPr lang="en-US" sz="1600" dirty="0" smtClean="0"/>
              <a:t>STM is coded acoustically.</a:t>
            </a:r>
          </a:p>
          <a:p>
            <a:r>
              <a:rPr lang="en-US" sz="1600" dirty="0" smtClean="0"/>
              <a:t>LTM is coded semantically.</a:t>
            </a:r>
          </a:p>
          <a:p>
            <a:endParaRPr lang="en-US" sz="1600" dirty="0"/>
          </a:p>
          <a:p>
            <a:r>
              <a:rPr lang="en-US" sz="1600" b="1" u="sng" dirty="0" smtClean="0"/>
              <a:t>EVALUATION:</a:t>
            </a:r>
          </a:p>
          <a:p>
            <a:endParaRPr lang="en-US" sz="1600" b="1" u="sng" dirty="0"/>
          </a:p>
          <a:p>
            <a:r>
              <a:rPr lang="en-US" sz="1600" dirty="0" smtClean="0"/>
              <a:t>- </a:t>
            </a:r>
            <a:r>
              <a:rPr lang="en-US" sz="1600" dirty="0" err="1" smtClean="0"/>
              <a:t>Baddeley’s</a:t>
            </a:r>
            <a:r>
              <a:rPr lang="en-US" sz="1600" dirty="0" smtClean="0"/>
              <a:t> study didn’t use meaningful material.</a:t>
            </a:r>
            <a:endParaRPr lang="en-US" sz="1600" dirty="0"/>
          </a:p>
        </p:txBody>
      </p:sp>
      <p:sp>
        <p:nvSpPr>
          <p:cNvPr id="8" name="TextBox 7"/>
          <p:cNvSpPr txBox="1"/>
          <p:nvPr/>
        </p:nvSpPr>
        <p:spPr>
          <a:xfrm>
            <a:off x="2761606" y="1188788"/>
            <a:ext cx="2742862" cy="5416868"/>
          </a:xfrm>
          <a:prstGeom prst="rect">
            <a:avLst/>
          </a:prstGeom>
          <a:solidFill>
            <a:schemeClr val="bg2">
              <a:lumMod val="90000"/>
            </a:schemeClr>
          </a:solidFill>
        </p:spPr>
        <p:txBody>
          <a:bodyPr wrap="square" rtlCol="0">
            <a:spAutoFit/>
          </a:bodyPr>
          <a:lstStyle/>
          <a:p>
            <a:r>
              <a:rPr lang="en-US" sz="1600" dirty="0" smtClean="0"/>
              <a:t>Capacity is the measure of how much can be held in memory.</a:t>
            </a:r>
          </a:p>
          <a:p>
            <a:endParaRPr lang="en-US" sz="1600" dirty="0"/>
          </a:p>
          <a:p>
            <a:r>
              <a:rPr lang="en-US" sz="1600" b="1" u="sng" dirty="0" smtClean="0"/>
              <a:t>Jacobs (1887)</a:t>
            </a:r>
          </a:p>
          <a:p>
            <a:r>
              <a:rPr lang="en-US" sz="1600" dirty="0" smtClean="0"/>
              <a:t>Digit Span: participants could repeat back 9.3 numbers and 7.3 letters.</a:t>
            </a:r>
          </a:p>
          <a:p>
            <a:endParaRPr lang="en-US" sz="1600" dirty="0"/>
          </a:p>
          <a:p>
            <a:r>
              <a:rPr lang="en-US" sz="1600" b="1" u="sng" dirty="0" smtClean="0"/>
              <a:t>Miller (1959)</a:t>
            </a:r>
          </a:p>
          <a:p>
            <a:r>
              <a:rPr lang="en-US" sz="1600" dirty="0" smtClean="0"/>
              <a:t>Span on STM is 7±2 but can be improved with </a:t>
            </a:r>
            <a:r>
              <a:rPr lang="en-US" sz="1600" b="1" i="1" dirty="0" smtClean="0"/>
              <a:t>chunking</a:t>
            </a:r>
            <a:endParaRPr lang="en-US" sz="1600" dirty="0" smtClean="0"/>
          </a:p>
          <a:p>
            <a:endParaRPr lang="en-US" sz="1600" dirty="0"/>
          </a:p>
          <a:p>
            <a:r>
              <a:rPr lang="en-US" sz="1600" dirty="0" smtClean="0"/>
              <a:t>STM’s capacity is 7±2</a:t>
            </a:r>
          </a:p>
          <a:p>
            <a:r>
              <a:rPr lang="en-US" sz="1600" dirty="0" smtClean="0"/>
              <a:t>LTM’s capacity is unlimited</a:t>
            </a:r>
          </a:p>
          <a:p>
            <a:endParaRPr lang="en-US" sz="1600" dirty="0"/>
          </a:p>
          <a:p>
            <a:r>
              <a:rPr lang="en-US" sz="1600" b="1" u="sng" dirty="0" smtClean="0"/>
              <a:t>EVALUATION:</a:t>
            </a:r>
          </a:p>
          <a:p>
            <a:endParaRPr lang="en-US" sz="1600" b="1" u="sng" dirty="0"/>
          </a:p>
          <a:p>
            <a:r>
              <a:rPr lang="en-US" sz="1600" dirty="0" smtClean="0"/>
              <a:t>- Jacob’s study is outdated</a:t>
            </a:r>
          </a:p>
          <a:p>
            <a:r>
              <a:rPr lang="en-US" sz="1600" dirty="0" smtClean="0"/>
              <a:t>- Miller’s research may have overestimated STM</a:t>
            </a:r>
            <a:endParaRPr lang="en-US" sz="1600" dirty="0"/>
          </a:p>
        </p:txBody>
      </p:sp>
      <p:sp>
        <p:nvSpPr>
          <p:cNvPr id="9" name="TextBox 8"/>
          <p:cNvSpPr txBox="1"/>
          <p:nvPr/>
        </p:nvSpPr>
        <p:spPr>
          <a:xfrm>
            <a:off x="5701911" y="1013158"/>
            <a:ext cx="3229281" cy="5755423"/>
          </a:xfrm>
          <a:prstGeom prst="rect">
            <a:avLst/>
          </a:prstGeom>
          <a:solidFill>
            <a:schemeClr val="tx2">
              <a:lumMod val="20000"/>
              <a:lumOff val="80000"/>
            </a:schemeClr>
          </a:solidFill>
        </p:spPr>
        <p:txBody>
          <a:bodyPr wrap="square" rtlCol="0">
            <a:spAutoFit/>
          </a:bodyPr>
          <a:lstStyle/>
          <a:p>
            <a:r>
              <a:rPr lang="en-US" sz="1600" dirty="0" smtClean="0"/>
              <a:t>Duration is the measure of how long memory lasts before it is no longer available.</a:t>
            </a:r>
          </a:p>
          <a:p>
            <a:endParaRPr lang="en-US" sz="1600" dirty="0"/>
          </a:p>
          <a:p>
            <a:r>
              <a:rPr lang="en-US" sz="1600" b="1" u="sng" dirty="0" smtClean="0"/>
              <a:t>Peterson and Peterson (1959)</a:t>
            </a:r>
          </a:p>
          <a:p>
            <a:r>
              <a:rPr lang="en-US" sz="1600" dirty="0" smtClean="0"/>
              <a:t>Students recalled about 80% of the syllables correctly. Average recall after 18 seconds fell to 3%</a:t>
            </a:r>
          </a:p>
          <a:p>
            <a:endParaRPr lang="en-US" sz="1600" dirty="0"/>
          </a:p>
          <a:p>
            <a:r>
              <a:rPr lang="en-US" sz="1600" b="1" u="sng" dirty="0" err="1" smtClean="0"/>
              <a:t>Bahrick</a:t>
            </a:r>
            <a:r>
              <a:rPr lang="en-US" sz="1600" b="1" u="sng" dirty="0" smtClean="0"/>
              <a:t> et al (1975)</a:t>
            </a:r>
          </a:p>
          <a:p>
            <a:r>
              <a:rPr lang="en-US" sz="1600" dirty="0" smtClean="0"/>
              <a:t>Participants tested 48 years after graduation were 70% accurate in photo recognition</a:t>
            </a:r>
          </a:p>
          <a:p>
            <a:endParaRPr lang="en-US" sz="1600" dirty="0"/>
          </a:p>
          <a:p>
            <a:r>
              <a:rPr lang="en-US" sz="1600" dirty="0" smtClean="0"/>
              <a:t>STM’s duration is 18-30 seconds</a:t>
            </a:r>
          </a:p>
          <a:p>
            <a:r>
              <a:rPr lang="en-US" sz="1600" dirty="0" smtClean="0"/>
              <a:t>LTM’s duration is unlimited</a:t>
            </a:r>
          </a:p>
          <a:p>
            <a:endParaRPr lang="en-US" sz="1600" dirty="0"/>
          </a:p>
          <a:p>
            <a:r>
              <a:rPr lang="en-US" sz="1600" b="1" u="sng" dirty="0" smtClean="0"/>
              <a:t>EVALUATION:</a:t>
            </a:r>
          </a:p>
          <a:p>
            <a:endParaRPr lang="en-US" sz="1600" b="1" u="sng" dirty="0"/>
          </a:p>
          <a:p>
            <a:r>
              <a:rPr lang="en-US" sz="1600" dirty="0" smtClean="0"/>
              <a:t>- Peterson and Peterson’s study is artificial</a:t>
            </a:r>
          </a:p>
          <a:p>
            <a:r>
              <a:rPr lang="en-US" sz="1600" dirty="0" smtClean="0"/>
              <a:t>+ </a:t>
            </a:r>
            <a:r>
              <a:rPr lang="en-US" sz="1600" dirty="0" err="1" smtClean="0"/>
              <a:t>Bahrick’s</a:t>
            </a:r>
            <a:r>
              <a:rPr lang="en-US" sz="1600" dirty="0" smtClean="0"/>
              <a:t> study had high </a:t>
            </a:r>
            <a:r>
              <a:rPr lang="en-US" sz="1600" b="1" i="1" dirty="0" smtClean="0"/>
              <a:t>external validity</a:t>
            </a:r>
            <a:endParaRPr lang="en-US" sz="1600" b="1" i="1" dirty="0"/>
          </a:p>
        </p:txBody>
      </p:sp>
      <p:sp>
        <p:nvSpPr>
          <p:cNvPr id="10" name="Curved Left Arrow 9">
            <a:hlinkClick r:id="rId2" action="ppaction://hlinksldjump"/>
          </p:cNvPr>
          <p:cNvSpPr/>
          <p:nvPr/>
        </p:nvSpPr>
        <p:spPr>
          <a:xfrm>
            <a:off x="130032" y="6178286"/>
            <a:ext cx="432048" cy="57606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8995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6862"/>
            <a:ext cx="9144000" cy="1143000"/>
          </a:xfrm>
        </p:spPr>
        <p:txBody>
          <a:bodyPr/>
          <a:lstStyle/>
          <a:p>
            <a:r>
              <a:rPr lang="en-US" dirty="0" smtClean="0"/>
              <a:t>The Multi-Store Model of Memory</a:t>
            </a:r>
            <a:endParaRPr lang="en-US" dirty="0"/>
          </a:p>
        </p:txBody>
      </p:sp>
      <p:pic>
        <p:nvPicPr>
          <p:cNvPr id="4" name="Picture 3"/>
          <p:cNvPicPr>
            <a:picLocks noChangeAspect="1"/>
          </p:cNvPicPr>
          <p:nvPr/>
        </p:nvPicPr>
        <p:blipFill>
          <a:blip r:embed="rId2"/>
          <a:stretch>
            <a:fillRect/>
          </a:stretch>
        </p:blipFill>
        <p:spPr>
          <a:xfrm>
            <a:off x="2640622" y="607949"/>
            <a:ext cx="3276818" cy="1106708"/>
          </a:xfrm>
          <a:prstGeom prst="rect">
            <a:avLst/>
          </a:prstGeom>
        </p:spPr>
      </p:pic>
      <p:sp>
        <p:nvSpPr>
          <p:cNvPr id="5" name="TextBox 4"/>
          <p:cNvSpPr txBox="1"/>
          <p:nvPr/>
        </p:nvSpPr>
        <p:spPr>
          <a:xfrm>
            <a:off x="121605" y="607949"/>
            <a:ext cx="2424436" cy="4124206"/>
          </a:xfrm>
          <a:prstGeom prst="rect">
            <a:avLst/>
          </a:prstGeom>
          <a:solidFill>
            <a:schemeClr val="accent1">
              <a:lumMod val="20000"/>
              <a:lumOff val="80000"/>
            </a:schemeClr>
          </a:solidFill>
        </p:spPr>
        <p:txBody>
          <a:bodyPr wrap="square" rtlCol="0">
            <a:spAutoFit/>
          </a:bodyPr>
          <a:lstStyle/>
          <a:p>
            <a:r>
              <a:rPr lang="en-US" b="1" u="sng" dirty="0" smtClean="0"/>
              <a:t>Sensory Register</a:t>
            </a:r>
          </a:p>
          <a:p>
            <a:endParaRPr lang="en-US" sz="1600" b="1" u="sng" dirty="0"/>
          </a:p>
          <a:p>
            <a:r>
              <a:rPr lang="en-US" sz="1600" dirty="0" smtClean="0"/>
              <a:t>Stimulus from the environment passes into SR along with other sights and sounds.</a:t>
            </a:r>
          </a:p>
          <a:p>
            <a:r>
              <a:rPr lang="en-US" sz="1600" dirty="0" smtClean="0"/>
              <a:t>This is 5 stores, one for each sense.</a:t>
            </a:r>
          </a:p>
          <a:p>
            <a:endParaRPr lang="en-US" sz="1600" dirty="0"/>
          </a:p>
          <a:p>
            <a:r>
              <a:rPr lang="en-US" sz="1600" dirty="0" smtClean="0"/>
              <a:t>Coding: depends on the sense (e.g. visual)</a:t>
            </a:r>
          </a:p>
          <a:p>
            <a:r>
              <a:rPr lang="en-US" sz="1600" dirty="0" smtClean="0"/>
              <a:t>Capacity: High (over one hundred million cells in one eye alone)</a:t>
            </a:r>
          </a:p>
          <a:p>
            <a:r>
              <a:rPr lang="en-US" sz="1600" dirty="0" smtClean="0"/>
              <a:t>Duration: Very brief (less that 1 second)</a:t>
            </a:r>
            <a:endParaRPr lang="en-US" sz="1600" dirty="0"/>
          </a:p>
        </p:txBody>
      </p:sp>
      <p:sp>
        <p:nvSpPr>
          <p:cNvPr id="6" name="TextBox 5"/>
          <p:cNvSpPr txBox="1"/>
          <p:nvPr/>
        </p:nvSpPr>
        <p:spPr>
          <a:xfrm>
            <a:off x="121605" y="4805254"/>
            <a:ext cx="2424436" cy="1384995"/>
          </a:xfrm>
          <a:prstGeom prst="rect">
            <a:avLst/>
          </a:prstGeom>
          <a:solidFill>
            <a:schemeClr val="accent2">
              <a:lumMod val="20000"/>
              <a:lumOff val="80000"/>
            </a:schemeClr>
          </a:solidFill>
        </p:spPr>
        <p:txBody>
          <a:bodyPr wrap="square" rtlCol="0">
            <a:spAutoFit/>
          </a:bodyPr>
          <a:lstStyle/>
          <a:p>
            <a:r>
              <a:rPr lang="en-US" b="1" u="sng" dirty="0" smtClean="0"/>
              <a:t>Attention</a:t>
            </a:r>
          </a:p>
          <a:p>
            <a:endParaRPr lang="en-US" b="1" u="sng" dirty="0"/>
          </a:p>
          <a:p>
            <a:r>
              <a:rPr lang="en-US" sz="1600" dirty="0" smtClean="0"/>
              <a:t>Attention needs to be paid to the sensory information for it to pass into STM</a:t>
            </a:r>
            <a:endParaRPr lang="en-US" sz="1600" dirty="0"/>
          </a:p>
        </p:txBody>
      </p:sp>
      <p:sp>
        <p:nvSpPr>
          <p:cNvPr id="7" name="TextBox 6"/>
          <p:cNvSpPr txBox="1"/>
          <p:nvPr/>
        </p:nvSpPr>
        <p:spPr>
          <a:xfrm>
            <a:off x="2783397" y="1837356"/>
            <a:ext cx="2657758" cy="2462213"/>
          </a:xfrm>
          <a:prstGeom prst="rect">
            <a:avLst/>
          </a:prstGeom>
          <a:solidFill>
            <a:schemeClr val="accent3">
              <a:lumMod val="20000"/>
              <a:lumOff val="80000"/>
            </a:schemeClr>
          </a:solidFill>
        </p:spPr>
        <p:txBody>
          <a:bodyPr wrap="square" rtlCol="0">
            <a:spAutoFit/>
          </a:bodyPr>
          <a:lstStyle/>
          <a:p>
            <a:r>
              <a:rPr lang="en-US" b="1" u="sng" dirty="0" smtClean="0"/>
              <a:t>Short Term Memory</a:t>
            </a:r>
          </a:p>
          <a:p>
            <a:endParaRPr lang="en-US" b="1" u="sng" dirty="0"/>
          </a:p>
          <a:p>
            <a:r>
              <a:rPr lang="en-US" sz="1600" dirty="0" smtClean="0"/>
              <a:t>STM is a limited capacity and duration store.</a:t>
            </a:r>
          </a:p>
          <a:p>
            <a:endParaRPr lang="en-US" sz="1600" dirty="0"/>
          </a:p>
          <a:p>
            <a:r>
              <a:rPr lang="en-US" sz="1600" dirty="0" smtClean="0"/>
              <a:t>Coding: Acoustic</a:t>
            </a:r>
          </a:p>
          <a:p>
            <a:r>
              <a:rPr lang="en-US" sz="1600" dirty="0" smtClean="0"/>
              <a:t>Capacity: Between 5 and 9 items </a:t>
            </a:r>
          </a:p>
          <a:p>
            <a:r>
              <a:rPr lang="en-US" sz="1600" dirty="0" smtClean="0"/>
              <a:t>Duration: 18-30 seconds</a:t>
            </a:r>
            <a:endParaRPr lang="en-US" sz="1600" dirty="0"/>
          </a:p>
        </p:txBody>
      </p:sp>
      <p:sp>
        <p:nvSpPr>
          <p:cNvPr id="8" name="TextBox 7"/>
          <p:cNvSpPr txBox="1"/>
          <p:nvPr/>
        </p:nvSpPr>
        <p:spPr>
          <a:xfrm>
            <a:off x="2640622" y="4458646"/>
            <a:ext cx="2688816" cy="1631216"/>
          </a:xfrm>
          <a:prstGeom prst="rect">
            <a:avLst/>
          </a:prstGeom>
          <a:solidFill>
            <a:schemeClr val="accent4">
              <a:lumMod val="20000"/>
              <a:lumOff val="80000"/>
            </a:schemeClr>
          </a:solidFill>
        </p:spPr>
        <p:txBody>
          <a:bodyPr wrap="square" rtlCol="0">
            <a:spAutoFit/>
          </a:bodyPr>
          <a:lstStyle/>
          <a:p>
            <a:r>
              <a:rPr lang="en-US" b="1" u="sng" dirty="0" smtClean="0"/>
              <a:t>Maintenance Rehearsal</a:t>
            </a:r>
          </a:p>
          <a:p>
            <a:endParaRPr lang="en-US" b="1" u="sng" dirty="0"/>
          </a:p>
          <a:p>
            <a:r>
              <a:rPr lang="en-US" sz="1600" dirty="0" smtClean="0"/>
              <a:t>We repeat material to ourselves. If we rehearse it long enough it passes into Long Term Memory.</a:t>
            </a:r>
            <a:endParaRPr lang="en-US" sz="1600" dirty="0"/>
          </a:p>
        </p:txBody>
      </p:sp>
      <p:sp>
        <p:nvSpPr>
          <p:cNvPr id="9" name="TextBox 8"/>
          <p:cNvSpPr txBox="1"/>
          <p:nvPr/>
        </p:nvSpPr>
        <p:spPr>
          <a:xfrm>
            <a:off x="6093091" y="622050"/>
            <a:ext cx="2928647" cy="2185214"/>
          </a:xfrm>
          <a:prstGeom prst="rect">
            <a:avLst/>
          </a:prstGeom>
          <a:solidFill>
            <a:schemeClr val="accent5">
              <a:lumMod val="20000"/>
              <a:lumOff val="80000"/>
            </a:schemeClr>
          </a:solidFill>
        </p:spPr>
        <p:txBody>
          <a:bodyPr wrap="square" rtlCol="0">
            <a:spAutoFit/>
          </a:bodyPr>
          <a:lstStyle/>
          <a:p>
            <a:r>
              <a:rPr lang="en-US" b="1" u="sng" dirty="0" smtClean="0"/>
              <a:t>Long Term Memory</a:t>
            </a:r>
          </a:p>
          <a:p>
            <a:endParaRPr lang="en-US" b="1" u="sng" dirty="0"/>
          </a:p>
          <a:p>
            <a:r>
              <a:rPr lang="en-US" sz="1600" dirty="0" smtClean="0"/>
              <a:t>A permanent memory store. </a:t>
            </a:r>
            <a:endParaRPr lang="en-US" sz="1600" dirty="0"/>
          </a:p>
          <a:p>
            <a:endParaRPr lang="en-US" sz="1600" dirty="0" smtClean="0"/>
          </a:p>
          <a:p>
            <a:r>
              <a:rPr lang="en-US" sz="1600" dirty="0" smtClean="0"/>
              <a:t>Coding: Semantic</a:t>
            </a:r>
          </a:p>
          <a:p>
            <a:r>
              <a:rPr lang="en-US" sz="1600" dirty="0" smtClean="0"/>
              <a:t>Capacity: Potentially unlimited</a:t>
            </a:r>
          </a:p>
          <a:p>
            <a:r>
              <a:rPr lang="en-US" sz="1600" dirty="0" smtClean="0"/>
              <a:t>Duration: Potentially up to a lifetime</a:t>
            </a:r>
            <a:endParaRPr lang="en-US" sz="1600" dirty="0"/>
          </a:p>
        </p:txBody>
      </p:sp>
      <p:sp>
        <p:nvSpPr>
          <p:cNvPr id="10" name="TextBox 9"/>
          <p:cNvSpPr txBox="1"/>
          <p:nvPr/>
        </p:nvSpPr>
        <p:spPr>
          <a:xfrm>
            <a:off x="5553282" y="2921908"/>
            <a:ext cx="2796910" cy="1631216"/>
          </a:xfrm>
          <a:prstGeom prst="rect">
            <a:avLst/>
          </a:prstGeom>
          <a:solidFill>
            <a:schemeClr val="accent6">
              <a:lumMod val="20000"/>
              <a:lumOff val="80000"/>
            </a:schemeClr>
          </a:solidFill>
        </p:spPr>
        <p:txBody>
          <a:bodyPr wrap="square" rtlCol="0">
            <a:spAutoFit/>
          </a:bodyPr>
          <a:lstStyle/>
          <a:p>
            <a:r>
              <a:rPr lang="en-US" b="1" u="sng" dirty="0" smtClean="0"/>
              <a:t>Retrieval</a:t>
            </a:r>
          </a:p>
          <a:p>
            <a:endParaRPr lang="en-US" b="1" u="sng" dirty="0"/>
          </a:p>
          <a:p>
            <a:r>
              <a:rPr lang="en-US" sz="1600" dirty="0" smtClean="0"/>
              <a:t>In order to recall information we have to retrieve it from long term memory back to short term memory in order to say it.</a:t>
            </a:r>
            <a:endParaRPr lang="en-US" sz="1600" dirty="0"/>
          </a:p>
        </p:txBody>
      </p:sp>
      <p:sp>
        <p:nvSpPr>
          <p:cNvPr id="11" name="TextBox 10"/>
          <p:cNvSpPr txBox="1"/>
          <p:nvPr/>
        </p:nvSpPr>
        <p:spPr>
          <a:xfrm>
            <a:off x="5441155" y="4672786"/>
            <a:ext cx="3404932" cy="2185214"/>
          </a:xfrm>
          <a:prstGeom prst="rect">
            <a:avLst/>
          </a:prstGeom>
          <a:solidFill>
            <a:schemeClr val="bg1">
              <a:lumMod val="85000"/>
            </a:schemeClr>
          </a:solidFill>
        </p:spPr>
        <p:txBody>
          <a:bodyPr wrap="square" rtlCol="0">
            <a:spAutoFit/>
          </a:bodyPr>
          <a:lstStyle/>
          <a:p>
            <a:r>
              <a:rPr lang="en-US" b="1" u="sng" dirty="0" smtClean="0"/>
              <a:t>EVALUATION:</a:t>
            </a:r>
          </a:p>
          <a:p>
            <a:endParaRPr lang="en-US" b="1" u="sng" dirty="0"/>
          </a:p>
          <a:p>
            <a:r>
              <a:rPr lang="en-US" sz="1600" dirty="0" smtClean="0"/>
              <a:t>+ Supported by research into coding, capacity and duration</a:t>
            </a:r>
          </a:p>
          <a:p>
            <a:r>
              <a:rPr lang="en-US" sz="1600" dirty="0" smtClean="0"/>
              <a:t>- Evidence has suggested short term memory is not just one store</a:t>
            </a:r>
          </a:p>
          <a:p>
            <a:r>
              <a:rPr lang="en-US" sz="1600" dirty="0" smtClean="0"/>
              <a:t>- </a:t>
            </a:r>
            <a:r>
              <a:rPr lang="en-US" sz="1600" dirty="0" err="1" smtClean="0"/>
              <a:t>Oversimpilifies</a:t>
            </a:r>
            <a:r>
              <a:rPr lang="en-US" sz="1600" dirty="0" smtClean="0"/>
              <a:t> short term memory</a:t>
            </a:r>
          </a:p>
          <a:p>
            <a:r>
              <a:rPr lang="en-US" sz="1600" dirty="0" smtClean="0"/>
              <a:t>- Research uses artificial tasks</a:t>
            </a:r>
            <a:endParaRPr lang="en-US" sz="1600" dirty="0"/>
          </a:p>
        </p:txBody>
      </p:sp>
      <p:sp>
        <p:nvSpPr>
          <p:cNvPr id="12" name="Curved Left Arrow 11">
            <a:hlinkClick r:id="rId3" action="ppaction://hlinksldjump"/>
          </p:cNvPr>
          <p:cNvSpPr/>
          <p:nvPr/>
        </p:nvSpPr>
        <p:spPr>
          <a:xfrm>
            <a:off x="8532440" y="6165304"/>
            <a:ext cx="432048" cy="57606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1609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6862"/>
            <a:ext cx="9144000" cy="1143000"/>
          </a:xfrm>
        </p:spPr>
        <p:txBody>
          <a:bodyPr/>
          <a:lstStyle/>
          <a:p>
            <a:r>
              <a:rPr lang="en-US" dirty="0" smtClean="0"/>
              <a:t>Types of Long-Term Memory</a:t>
            </a:r>
            <a:endParaRPr lang="en-US" dirty="0"/>
          </a:p>
        </p:txBody>
      </p:sp>
      <p:sp>
        <p:nvSpPr>
          <p:cNvPr id="4" name="TextBox 3"/>
          <p:cNvSpPr txBox="1"/>
          <p:nvPr/>
        </p:nvSpPr>
        <p:spPr>
          <a:xfrm>
            <a:off x="162140" y="846138"/>
            <a:ext cx="2932025" cy="2862323"/>
          </a:xfrm>
          <a:prstGeom prst="rect">
            <a:avLst/>
          </a:prstGeom>
          <a:solidFill>
            <a:schemeClr val="bg2">
              <a:lumMod val="75000"/>
            </a:schemeClr>
          </a:solidFill>
        </p:spPr>
        <p:txBody>
          <a:bodyPr wrap="square" rtlCol="0">
            <a:spAutoFit/>
          </a:bodyPr>
          <a:lstStyle/>
          <a:p>
            <a:r>
              <a:rPr lang="en-US" b="1" u="sng" dirty="0" smtClean="0"/>
              <a:t>Episodic Memory</a:t>
            </a:r>
          </a:p>
          <a:p>
            <a:endParaRPr lang="en-US" b="1" u="sng" dirty="0"/>
          </a:p>
          <a:p>
            <a:r>
              <a:rPr lang="en-US" dirty="0" smtClean="0"/>
              <a:t>Stores episodes from our life.</a:t>
            </a:r>
          </a:p>
          <a:p>
            <a:r>
              <a:rPr lang="en-US" dirty="0" smtClean="0"/>
              <a:t>They are time-stamped.</a:t>
            </a:r>
          </a:p>
          <a:p>
            <a:r>
              <a:rPr lang="en-US" dirty="0" smtClean="0"/>
              <a:t>You have to make a conscious effort to recall them.</a:t>
            </a:r>
          </a:p>
          <a:p>
            <a:endParaRPr lang="en-US" dirty="0"/>
          </a:p>
          <a:p>
            <a:r>
              <a:rPr lang="en-US" dirty="0" smtClean="0"/>
              <a:t>E.G The first time you drove a car</a:t>
            </a:r>
            <a:endParaRPr lang="en-US" dirty="0"/>
          </a:p>
        </p:txBody>
      </p:sp>
      <p:sp>
        <p:nvSpPr>
          <p:cNvPr id="5" name="TextBox 4"/>
          <p:cNvSpPr txBox="1"/>
          <p:nvPr/>
        </p:nvSpPr>
        <p:spPr>
          <a:xfrm>
            <a:off x="3283328" y="846138"/>
            <a:ext cx="2594234" cy="2585323"/>
          </a:xfrm>
          <a:prstGeom prst="rect">
            <a:avLst/>
          </a:prstGeom>
          <a:solidFill>
            <a:schemeClr val="tx2">
              <a:lumMod val="40000"/>
              <a:lumOff val="60000"/>
            </a:schemeClr>
          </a:solidFill>
        </p:spPr>
        <p:txBody>
          <a:bodyPr wrap="square" rtlCol="0">
            <a:spAutoFit/>
          </a:bodyPr>
          <a:lstStyle/>
          <a:p>
            <a:r>
              <a:rPr lang="en-US" b="1" u="sng" dirty="0" smtClean="0"/>
              <a:t>Semantic Memory</a:t>
            </a:r>
          </a:p>
          <a:p>
            <a:endParaRPr lang="en-US" b="1" u="sng" dirty="0"/>
          </a:p>
          <a:p>
            <a:r>
              <a:rPr lang="en-US" dirty="0" smtClean="0"/>
              <a:t>Stores our knowledge of the world. These memories are less personal.</a:t>
            </a:r>
          </a:p>
          <a:p>
            <a:endParaRPr lang="en-US" dirty="0"/>
          </a:p>
          <a:p>
            <a:r>
              <a:rPr lang="en-US" dirty="0" smtClean="0"/>
              <a:t>E.G What a car is and how it works</a:t>
            </a:r>
          </a:p>
        </p:txBody>
      </p:sp>
      <p:sp>
        <p:nvSpPr>
          <p:cNvPr id="6" name="TextBox 5"/>
          <p:cNvSpPr txBox="1"/>
          <p:nvPr/>
        </p:nvSpPr>
        <p:spPr>
          <a:xfrm>
            <a:off x="6053213" y="881678"/>
            <a:ext cx="2742862" cy="2308324"/>
          </a:xfrm>
          <a:prstGeom prst="rect">
            <a:avLst/>
          </a:prstGeom>
          <a:solidFill>
            <a:schemeClr val="accent1">
              <a:lumMod val="20000"/>
              <a:lumOff val="80000"/>
            </a:schemeClr>
          </a:solidFill>
        </p:spPr>
        <p:txBody>
          <a:bodyPr wrap="square" rtlCol="0">
            <a:spAutoFit/>
          </a:bodyPr>
          <a:lstStyle/>
          <a:p>
            <a:r>
              <a:rPr lang="en-US" b="1" u="sng" dirty="0" smtClean="0"/>
              <a:t>Procedural Memory</a:t>
            </a:r>
          </a:p>
          <a:p>
            <a:endParaRPr lang="en-US" b="1" u="sng" dirty="0"/>
          </a:p>
          <a:p>
            <a:r>
              <a:rPr lang="en-US" dirty="0" smtClean="0"/>
              <a:t>Stores memories for actions and skills. Recall occurs without awareness or effort.</a:t>
            </a:r>
          </a:p>
          <a:p>
            <a:endParaRPr lang="en-US" dirty="0"/>
          </a:p>
          <a:p>
            <a:r>
              <a:rPr lang="en-US" dirty="0" smtClean="0"/>
              <a:t>E.G How to drive a car</a:t>
            </a:r>
            <a:endParaRPr lang="en-US" dirty="0"/>
          </a:p>
        </p:txBody>
      </p:sp>
      <p:sp>
        <p:nvSpPr>
          <p:cNvPr id="7" name="TextBox 6"/>
          <p:cNvSpPr txBox="1"/>
          <p:nvPr/>
        </p:nvSpPr>
        <p:spPr>
          <a:xfrm>
            <a:off x="364814" y="3863852"/>
            <a:ext cx="8525842" cy="2862323"/>
          </a:xfrm>
          <a:prstGeom prst="rect">
            <a:avLst/>
          </a:prstGeom>
          <a:solidFill>
            <a:schemeClr val="accent2">
              <a:lumMod val="20000"/>
              <a:lumOff val="80000"/>
            </a:schemeClr>
          </a:solidFill>
        </p:spPr>
        <p:txBody>
          <a:bodyPr wrap="square" rtlCol="0">
            <a:spAutoFit/>
          </a:bodyPr>
          <a:lstStyle/>
          <a:p>
            <a:r>
              <a:rPr lang="en-US" b="1" u="sng" dirty="0" smtClean="0"/>
              <a:t>EVALUATION:</a:t>
            </a:r>
          </a:p>
          <a:p>
            <a:endParaRPr lang="en-US" b="1" u="sng" dirty="0"/>
          </a:p>
          <a:p>
            <a:r>
              <a:rPr lang="en-US" dirty="0" smtClean="0"/>
              <a:t>+ Support from the case study of Clive Wearing who had difficulty recalling events that happened to him but his semantic memories were unaffected.</a:t>
            </a:r>
          </a:p>
          <a:p>
            <a:r>
              <a:rPr lang="en-US" dirty="0" smtClean="0"/>
              <a:t>+ Brain scan studies have shown that there are different stores for LTM</a:t>
            </a:r>
          </a:p>
          <a:p>
            <a:r>
              <a:rPr lang="en-US" dirty="0" smtClean="0"/>
              <a:t>+ Identifying different LTM stores has real-life applications. Psychologists can target certain kinds of memory in order to improve their lives.</a:t>
            </a:r>
          </a:p>
          <a:p>
            <a:r>
              <a:rPr lang="en-US" dirty="0" smtClean="0"/>
              <a:t>- Problems with clinical evidence. Lack of control when dealing with people with brain damage</a:t>
            </a:r>
          </a:p>
          <a:p>
            <a:r>
              <a:rPr lang="en-US" dirty="0" smtClean="0"/>
              <a:t>- </a:t>
            </a:r>
            <a:r>
              <a:rPr lang="en-US" dirty="0" err="1" smtClean="0"/>
              <a:t>Tulving</a:t>
            </a:r>
            <a:r>
              <a:rPr lang="en-US" dirty="0" smtClean="0"/>
              <a:t> has suggested that there may only be 2  types of LTM.</a:t>
            </a:r>
            <a:endParaRPr lang="en-US" dirty="0"/>
          </a:p>
        </p:txBody>
      </p:sp>
      <p:sp>
        <p:nvSpPr>
          <p:cNvPr id="8" name="Curved Left Arrow 7">
            <a:hlinkClick r:id="rId2" action="ppaction://hlinksldjump"/>
          </p:cNvPr>
          <p:cNvSpPr/>
          <p:nvPr/>
        </p:nvSpPr>
        <p:spPr>
          <a:xfrm>
            <a:off x="8532440" y="6165304"/>
            <a:ext cx="432048" cy="57606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27799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6862"/>
            <a:ext cx="9144000" cy="1143000"/>
          </a:xfrm>
        </p:spPr>
        <p:txBody>
          <a:bodyPr/>
          <a:lstStyle/>
          <a:p>
            <a:r>
              <a:rPr lang="en-US" dirty="0" smtClean="0"/>
              <a:t>The Working Memory Model</a:t>
            </a:r>
            <a:endParaRPr lang="en-US" dirty="0"/>
          </a:p>
        </p:txBody>
      </p:sp>
      <p:sp>
        <p:nvSpPr>
          <p:cNvPr id="5" name="TextBox 4"/>
          <p:cNvSpPr txBox="1"/>
          <p:nvPr/>
        </p:nvSpPr>
        <p:spPr>
          <a:xfrm>
            <a:off x="175651" y="886668"/>
            <a:ext cx="2839832" cy="1877437"/>
          </a:xfrm>
          <a:prstGeom prst="rect">
            <a:avLst/>
          </a:prstGeom>
          <a:solidFill>
            <a:schemeClr val="accent3">
              <a:lumMod val="20000"/>
              <a:lumOff val="80000"/>
            </a:schemeClr>
          </a:solidFill>
        </p:spPr>
        <p:txBody>
          <a:bodyPr wrap="square" rtlCol="0">
            <a:spAutoFit/>
          </a:bodyPr>
          <a:lstStyle/>
          <a:p>
            <a:r>
              <a:rPr lang="en-US" b="1" u="sng" dirty="0" smtClean="0"/>
              <a:t>Central Executive:</a:t>
            </a:r>
          </a:p>
          <a:p>
            <a:endParaRPr lang="en-US" b="1" u="sng" dirty="0"/>
          </a:p>
          <a:p>
            <a:r>
              <a:rPr lang="en-US" sz="1600" dirty="0" smtClean="0"/>
              <a:t>Monitors incoming data and allocates slave systems to tasks.</a:t>
            </a:r>
          </a:p>
          <a:p>
            <a:endParaRPr lang="en-US" sz="1600" dirty="0"/>
          </a:p>
          <a:p>
            <a:r>
              <a:rPr lang="en-US" sz="1600" b="1" i="1" dirty="0" smtClean="0"/>
              <a:t>Coding: </a:t>
            </a:r>
            <a:r>
              <a:rPr lang="en-US" sz="1600" dirty="0" smtClean="0"/>
              <a:t>Flexible</a:t>
            </a:r>
          </a:p>
          <a:p>
            <a:r>
              <a:rPr lang="en-US" sz="1600" b="1" i="1" dirty="0" smtClean="0"/>
              <a:t>Capacity: </a:t>
            </a:r>
            <a:r>
              <a:rPr lang="en-US" sz="1600" dirty="0" smtClean="0"/>
              <a:t>Very Limited</a:t>
            </a:r>
          </a:p>
        </p:txBody>
      </p:sp>
      <p:sp>
        <p:nvSpPr>
          <p:cNvPr id="6" name="TextBox 5"/>
          <p:cNvSpPr txBox="1"/>
          <p:nvPr/>
        </p:nvSpPr>
        <p:spPr>
          <a:xfrm>
            <a:off x="6080236" y="675499"/>
            <a:ext cx="2839832" cy="3939540"/>
          </a:xfrm>
          <a:prstGeom prst="rect">
            <a:avLst/>
          </a:prstGeom>
          <a:solidFill>
            <a:schemeClr val="accent4">
              <a:lumMod val="20000"/>
              <a:lumOff val="80000"/>
            </a:schemeClr>
          </a:solidFill>
        </p:spPr>
        <p:txBody>
          <a:bodyPr wrap="square" rtlCol="0">
            <a:spAutoFit/>
          </a:bodyPr>
          <a:lstStyle/>
          <a:p>
            <a:r>
              <a:rPr lang="en-US" b="1" u="sng" dirty="0" smtClean="0"/>
              <a:t>Phonological Loop</a:t>
            </a:r>
          </a:p>
          <a:p>
            <a:endParaRPr lang="en-US" b="1" u="sng" dirty="0"/>
          </a:p>
          <a:p>
            <a:r>
              <a:rPr lang="en-US" sz="1600" dirty="0" smtClean="0"/>
              <a:t>Deals with auditory information and preserves the order in which the information arrives. It is subdivided into:</a:t>
            </a:r>
          </a:p>
          <a:p>
            <a:r>
              <a:rPr lang="en-US" sz="1600" b="1" i="1" dirty="0" smtClean="0"/>
              <a:t>Phonological Store: </a:t>
            </a:r>
            <a:r>
              <a:rPr lang="en-US" sz="1600" dirty="0" smtClean="0"/>
              <a:t>stores the words you hear</a:t>
            </a:r>
          </a:p>
          <a:p>
            <a:r>
              <a:rPr lang="en-US" sz="1600" b="1" i="1" dirty="0" smtClean="0"/>
              <a:t>Articulatory Process</a:t>
            </a:r>
            <a:r>
              <a:rPr lang="en-US" sz="1600" dirty="0" smtClean="0"/>
              <a:t>: allows maintenance rehearsal (repeating sounds to keep them in WMM)</a:t>
            </a:r>
          </a:p>
          <a:p>
            <a:endParaRPr lang="en-US" sz="1600" dirty="0"/>
          </a:p>
          <a:p>
            <a:r>
              <a:rPr lang="en-US" sz="1600" b="1" i="1" dirty="0" smtClean="0"/>
              <a:t>Coding: </a:t>
            </a:r>
            <a:r>
              <a:rPr lang="en-US" sz="1600" dirty="0" smtClean="0"/>
              <a:t>Acoustic</a:t>
            </a:r>
          </a:p>
          <a:p>
            <a:r>
              <a:rPr lang="en-US" sz="1600" b="1" i="1" dirty="0" smtClean="0"/>
              <a:t>Capacity</a:t>
            </a:r>
            <a:r>
              <a:rPr lang="en-US" sz="1600" dirty="0" smtClean="0"/>
              <a:t>: 2 seconds</a:t>
            </a:r>
            <a:endParaRPr lang="en-US" sz="1600" dirty="0"/>
          </a:p>
        </p:txBody>
      </p:sp>
      <p:sp>
        <p:nvSpPr>
          <p:cNvPr id="7" name="TextBox 6"/>
          <p:cNvSpPr txBox="1"/>
          <p:nvPr/>
        </p:nvSpPr>
        <p:spPr>
          <a:xfrm>
            <a:off x="175651" y="3151172"/>
            <a:ext cx="2839832" cy="3139321"/>
          </a:xfrm>
          <a:prstGeom prst="rect">
            <a:avLst/>
          </a:prstGeom>
          <a:solidFill>
            <a:schemeClr val="accent5">
              <a:lumMod val="20000"/>
              <a:lumOff val="80000"/>
            </a:schemeClr>
          </a:solidFill>
        </p:spPr>
        <p:txBody>
          <a:bodyPr wrap="square" rtlCol="0">
            <a:spAutoFit/>
          </a:bodyPr>
          <a:lstStyle/>
          <a:p>
            <a:r>
              <a:rPr lang="en-US" b="1" u="sng" dirty="0" err="1" smtClean="0"/>
              <a:t>Visuo</a:t>
            </a:r>
            <a:r>
              <a:rPr lang="en-US" b="1" u="sng" dirty="0" smtClean="0"/>
              <a:t>-Spatial Sketchpad</a:t>
            </a:r>
          </a:p>
          <a:p>
            <a:endParaRPr lang="en-US" b="1" u="sng" dirty="0"/>
          </a:p>
          <a:p>
            <a:r>
              <a:rPr lang="en-US" sz="1600" dirty="0" smtClean="0"/>
              <a:t>Stores visual and spatial information when required. </a:t>
            </a:r>
            <a:r>
              <a:rPr lang="en-US" sz="1600" dirty="0" err="1" smtClean="0"/>
              <a:t>Logie</a:t>
            </a:r>
            <a:r>
              <a:rPr lang="en-US" sz="1600" dirty="0" smtClean="0"/>
              <a:t> subdivided in into:</a:t>
            </a:r>
          </a:p>
          <a:p>
            <a:r>
              <a:rPr lang="en-US" sz="1600" b="1" i="1" dirty="0" smtClean="0"/>
              <a:t>Visual Cache: </a:t>
            </a:r>
            <a:r>
              <a:rPr lang="en-US" sz="1600" dirty="0" smtClean="0"/>
              <a:t>Stores visual data</a:t>
            </a:r>
          </a:p>
          <a:p>
            <a:r>
              <a:rPr lang="en-US" sz="1600" b="1" i="1" dirty="0" smtClean="0"/>
              <a:t>Inner Scribe</a:t>
            </a:r>
            <a:r>
              <a:rPr lang="en-US" sz="1600" dirty="0" smtClean="0"/>
              <a:t>: Records arrangement of objects in visual field</a:t>
            </a:r>
          </a:p>
          <a:p>
            <a:endParaRPr lang="en-US" sz="1600" dirty="0"/>
          </a:p>
          <a:p>
            <a:r>
              <a:rPr lang="en-US" sz="1600" b="1" i="1" dirty="0" smtClean="0"/>
              <a:t>Coding: </a:t>
            </a:r>
            <a:r>
              <a:rPr lang="en-US" sz="1600" dirty="0" smtClean="0"/>
              <a:t>Visual and Spatial</a:t>
            </a:r>
          </a:p>
          <a:p>
            <a:r>
              <a:rPr lang="en-US" sz="1600" b="1" i="1" dirty="0" smtClean="0"/>
              <a:t>Capacity: </a:t>
            </a:r>
            <a:r>
              <a:rPr lang="en-US" sz="1600" dirty="0" smtClean="0"/>
              <a:t>3-4 objects</a:t>
            </a:r>
            <a:endParaRPr lang="en-US" sz="1600" dirty="0"/>
          </a:p>
        </p:txBody>
      </p:sp>
      <p:sp>
        <p:nvSpPr>
          <p:cNvPr id="8" name="TextBox 7"/>
          <p:cNvSpPr txBox="1"/>
          <p:nvPr/>
        </p:nvSpPr>
        <p:spPr>
          <a:xfrm>
            <a:off x="3148211" y="2633457"/>
            <a:ext cx="2661793" cy="3200876"/>
          </a:xfrm>
          <a:prstGeom prst="rect">
            <a:avLst/>
          </a:prstGeom>
          <a:solidFill>
            <a:schemeClr val="accent6">
              <a:lumMod val="20000"/>
              <a:lumOff val="80000"/>
            </a:schemeClr>
          </a:solidFill>
        </p:spPr>
        <p:txBody>
          <a:bodyPr wrap="square" rtlCol="0">
            <a:spAutoFit/>
          </a:bodyPr>
          <a:lstStyle/>
          <a:p>
            <a:r>
              <a:rPr lang="en-US" b="1" u="sng" dirty="0" smtClean="0"/>
              <a:t>Episodic Buffer:</a:t>
            </a:r>
          </a:p>
          <a:p>
            <a:endParaRPr lang="en-US" b="1" u="sng" dirty="0"/>
          </a:p>
          <a:p>
            <a:r>
              <a:rPr lang="en-US" sz="1600" dirty="0" smtClean="0"/>
              <a:t>It’s a temporary store for information. Integrates visual, spatial and verbal information from other stores. It maintains sense of time sequencing so records events that are happening</a:t>
            </a:r>
          </a:p>
          <a:p>
            <a:endParaRPr lang="en-US" sz="1600" dirty="0"/>
          </a:p>
          <a:p>
            <a:r>
              <a:rPr lang="en-US" sz="1600" b="1" i="1" dirty="0" smtClean="0"/>
              <a:t>Coding: </a:t>
            </a:r>
            <a:r>
              <a:rPr lang="en-US" sz="1600" dirty="0" smtClean="0"/>
              <a:t>Flexible</a:t>
            </a:r>
          </a:p>
          <a:p>
            <a:r>
              <a:rPr lang="en-US" sz="1600" b="1" i="1" dirty="0" smtClean="0"/>
              <a:t>Capacity: </a:t>
            </a:r>
            <a:r>
              <a:rPr lang="en-US" sz="1600" dirty="0" smtClean="0"/>
              <a:t>4 ‘chunks’</a:t>
            </a:r>
            <a:endParaRPr lang="en-US" sz="1600" dirty="0"/>
          </a:p>
        </p:txBody>
      </p:sp>
      <p:sp>
        <p:nvSpPr>
          <p:cNvPr id="9" name="TextBox 8"/>
          <p:cNvSpPr txBox="1"/>
          <p:nvPr/>
        </p:nvSpPr>
        <p:spPr>
          <a:xfrm>
            <a:off x="5810004" y="4505961"/>
            <a:ext cx="3225903" cy="2308324"/>
          </a:xfrm>
          <a:prstGeom prst="rect">
            <a:avLst/>
          </a:prstGeom>
          <a:solidFill>
            <a:schemeClr val="bg1">
              <a:lumMod val="75000"/>
            </a:schemeClr>
          </a:solidFill>
        </p:spPr>
        <p:txBody>
          <a:bodyPr wrap="square" rtlCol="0">
            <a:spAutoFit/>
          </a:bodyPr>
          <a:lstStyle/>
          <a:p>
            <a:r>
              <a:rPr lang="en-US" sz="1600" b="1" u="sng" dirty="0" smtClean="0"/>
              <a:t>EVALUATION</a:t>
            </a:r>
          </a:p>
          <a:p>
            <a:endParaRPr lang="en-US" sz="1600" dirty="0"/>
          </a:p>
          <a:p>
            <a:r>
              <a:rPr lang="en-US" sz="1600" dirty="0" smtClean="0"/>
              <a:t>+ Dual task performance studies support the VSS</a:t>
            </a:r>
          </a:p>
          <a:p>
            <a:r>
              <a:rPr lang="en-US" sz="1600" dirty="0" smtClean="0"/>
              <a:t>+ Word length effect supports the PL</a:t>
            </a:r>
          </a:p>
          <a:p>
            <a:r>
              <a:rPr lang="en-US" sz="1600" dirty="0" smtClean="0"/>
              <a:t>+ Support from brain scanning studies</a:t>
            </a:r>
          </a:p>
          <a:p>
            <a:r>
              <a:rPr lang="en-US" sz="1600" dirty="0" smtClean="0"/>
              <a:t>- Lacks clarity over the central executive</a:t>
            </a:r>
            <a:endParaRPr lang="en-US" sz="1600" dirty="0"/>
          </a:p>
        </p:txBody>
      </p:sp>
      <p:sp>
        <p:nvSpPr>
          <p:cNvPr id="10" name="Curved Left Arrow 9">
            <a:hlinkClick r:id="rId2" action="ppaction://hlinksldjump"/>
          </p:cNvPr>
          <p:cNvSpPr/>
          <p:nvPr/>
        </p:nvSpPr>
        <p:spPr>
          <a:xfrm>
            <a:off x="8532440" y="6165304"/>
            <a:ext cx="432048" cy="57606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7814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6862"/>
            <a:ext cx="9144000" cy="1143000"/>
          </a:xfrm>
        </p:spPr>
        <p:txBody>
          <a:bodyPr/>
          <a:lstStyle/>
          <a:p>
            <a:r>
              <a:rPr lang="en-US" dirty="0" smtClean="0"/>
              <a:t>EWT: Misleading Information</a:t>
            </a:r>
            <a:endParaRPr lang="en-US" dirty="0"/>
          </a:p>
        </p:txBody>
      </p:sp>
      <p:sp>
        <p:nvSpPr>
          <p:cNvPr id="4" name="TextBox 3"/>
          <p:cNvSpPr txBox="1"/>
          <p:nvPr/>
        </p:nvSpPr>
        <p:spPr>
          <a:xfrm>
            <a:off x="256721" y="846138"/>
            <a:ext cx="3458979" cy="5632312"/>
          </a:xfrm>
          <a:prstGeom prst="rect">
            <a:avLst/>
          </a:prstGeom>
          <a:solidFill>
            <a:schemeClr val="accent6">
              <a:lumMod val="60000"/>
              <a:lumOff val="40000"/>
            </a:schemeClr>
          </a:solidFill>
        </p:spPr>
        <p:txBody>
          <a:bodyPr wrap="square" rtlCol="0">
            <a:spAutoFit/>
          </a:bodyPr>
          <a:lstStyle/>
          <a:p>
            <a:r>
              <a:rPr lang="en-US" b="1" u="sng" dirty="0" smtClean="0"/>
              <a:t>Leading Questions:</a:t>
            </a:r>
          </a:p>
          <a:p>
            <a:endParaRPr lang="en-US" b="1" u="sng" dirty="0"/>
          </a:p>
          <a:p>
            <a:r>
              <a:rPr lang="en-US" sz="1600" b="1" i="1" dirty="0" smtClean="0"/>
              <a:t>Response-Bias Explanation:</a:t>
            </a:r>
            <a:r>
              <a:rPr lang="en-US" sz="1600" dirty="0" smtClean="0"/>
              <a:t> Wording of a question has no enduring effect on an eyewitness’s memory of an event, but influences the kind of answer given</a:t>
            </a:r>
          </a:p>
          <a:p>
            <a:endParaRPr lang="en-US" sz="1600" b="1" i="1" dirty="0"/>
          </a:p>
          <a:p>
            <a:r>
              <a:rPr lang="en-US" sz="1600" b="1" i="1" dirty="0" smtClean="0"/>
              <a:t>Substitution Explanation:</a:t>
            </a:r>
            <a:r>
              <a:rPr lang="en-US" sz="1600" dirty="0" smtClean="0"/>
              <a:t> Wording of a question does affect eyewitness memory; it interferes with its original memory, distorting its accuracy.</a:t>
            </a:r>
          </a:p>
          <a:p>
            <a:endParaRPr lang="en-US" sz="1600" b="1" i="1" dirty="0"/>
          </a:p>
          <a:p>
            <a:r>
              <a:rPr lang="en-US" sz="1600" b="1" u="sng" dirty="0" smtClean="0"/>
              <a:t>Loftus and Palmer (1974)</a:t>
            </a:r>
          </a:p>
          <a:p>
            <a:r>
              <a:rPr lang="en-US" sz="1600" dirty="0" smtClean="0"/>
              <a:t>5 groups of participants, each given a different verb in the critical question: hit, contacted, bumped, collided or smashed.</a:t>
            </a:r>
          </a:p>
          <a:p>
            <a:r>
              <a:rPr lang="en-US" sz="1600" dirty="0" smtClean="0"/>
              <a:t>The verb ‘contacted’ produced a mean estimated speed of 31.8 mph, the verb smashed, the mean was 40.5mph</a:t>
            </a:r>
          </a:p>
          <a:p>
            <a:r>
              <a:rPr lang="en-US" sz="1600" dirty="0" smtClean="0"/>
              <a:t>The leading question biased eyewitness recall of an event. </a:t>
            </a:r>
            <a:endParaRPr lang="en-US" sz="1600" dirty="0"/>
          </a:p>
        </p:txBody>
      </p:sp>
      <p:sp>
        <p:nvSpPr>
          <p:cNvPr id="5" name="TextBox 4"/>
          <p:cNvSpPr txBox="1"/>
          <p:nvPr/>
        </p:nvSpPr>
        <p:spPr>
          <a:xfrm>
            <a:off x="3891352" y="854658"/>
            <a:ext cx="5147934" cy="3847207"/>
          </a:xfrm>
          <a:prstGeom prst="rect">
            <a:avLst/>
          </a:prstGeom>
          <a:solidFill>
            <a:schemeClr val="bg1">
              <a:lumMod val="95000"/>
            </a:schemeClr>
          </a:solidFill>
        </p:spPr>
        <p:txBody>
          <a:bodyPr wrap="square" rtlCol="0">
            <a:spAutoFit/>
          </a:bodyPr>
          <a:lstStyle/>
          <a:p>
            <a:r>
              <a:rPr lang="en-US" b="1" u="sng" dirty="0" smtClean="0"/>
              <a:t>Post-Event Discussion</a:t>
            </a:r>
          </a:p>
          <a:p>
            <a:endParaRPr lang="en-US" b="1" u="sng" dirty="0"/>
          </a:p>
          <a:p>
            <a:r>
              <a:rPr lang="en-US" sz="1600" b="1" i="1" dirty="0" smtClean="0"/>
              <a:t>Memory Contamination:</a:t>
            </a:r>
            <a:r>
              <a:rPr lang="en-US" sz="1600" dirty="0" smtClean="0"/>
              <a:t> When co-witnesses discuss a crime, the mix (</a:t>
            </a:r>
            <a:r>
              <a:rPr lang="en-US" sz="1600" dirty="0" err="1" smtClean="0"/>
              <a:t>mis</a:t>
            </a:r>
            <a:r>
              <a:rPr lang="en-US" sz="1600" dirty="0" smtClean="0"/>
              <a:t>)information from other witnesses with their own memories.</a:t>
            </a:r>
          </a:p>
          <a:p>
            <a:endParaRPr lang="en-US" sz="1600" b="1" i="1" dirty="0"/>
          </a:p>
          <a:p>
            <a:r>
              <a:rPr lang="en-US" sz="1600" b="1" i="1" dirty="0" smtClean="0"/>
              <a:t>Memory Conformity:</a:t>
            </a:r>
            <a:r>
              <a:rPr lang="en-US" sz="1600" dirty="0" smtClean="0"/>
              <a:t> Witnesses go along with each other to win social approval or because they believe the other witnesses are right</a:t>
            </a:r>
          </a:p>
          <a:p>
            <a:endParaRPr lang="en-US" sz="1600" b="1" i="1" dirty="0"/>
          </a:p>
          <a:p>
            <a:r>
              <a:rPr lang="en-US" sz="1600" b="1" u="sng" dirty="0" err="1" smtClean="0"/>
              <a:t>Gabbert</a:t>
            </a:r>
            <a:r>
              <a:rPr lang="en-US" sz="1600" b="1" u="sng" dirty="0" smtClean="0"/>
              <a:t> et al (2003)</a:t>
            </a:r>
          </a:p>
          <a:p>
            <a:r>
              <a:rPr lang="en-US" sz="1600" dirty="0" smtClean="0"/>
              <a:t>Participants watched a video of the same crime but filmed from different angles. 71% mistakenly recalled aspects that they did not see in the video but had picked up in post-event discussion</a:t>
            </a:r>
            <a:endParaRPr lang="en-US" sz="1600" dirty="0"/>
          </a:p>
        </p:txBody>
      </p:sp>
      <p:sp>
        <p:nvSpPr>
          <p:cNvPr id="6" name="TextBox 5"/>
          <p:cNvSpPr txBox="1"/>
          <p:nvPr/>
        </p:nvSpPr>
        <p:spPr>
          <a:xfrm>
            <a:off x="3891352" y="4823060"/>
            <a:ext cx="5147934" cy="1938992"/>
          </a:xfrm>
          <a:prstGeom prst="rect">
            <a:avLst/>
          </a:prstGeom>
          <a:solidFill>
            <a:schemeClr val="bg2">
              <a:lumMod val="90000"/>
            </a:schemeClr>
          </a:solidFill>
        </p:spPr>
        <p:txBody>
          <a:bodyPr wrap="square" rtlCol="0">
            <a:spAutoFit/>
          </a:bodyPr>
          <a:lstStyle/>
          <a:p>
            <a:r>
              <a:rPr lang="en-US" b="1" u="sng" dirty="0" smtClean="0"/>
              <a:t>EVALUATION</a:t>
            </a:r>
          </a:p>
          <a:p>
            <a:endParaRPr lang="en-US" b="1" u="sng" dirty="0"/>
          </a:p>
          <a:p>
            <a:r>
              <a:rPr lang="en-US" sz="1600" dirty="0" smtClean="0"/>
              <a:t>+ Research has real-life application</a:t>
            </a:r>
          </a:p>
          <a:p>
            <a:r>
              <a:rPr lang="en-US" sz="1600" dirty="0" smtClean="0"/>
              <a:t>- Loftus and Palmer’s study used artificial materials</a:t>
            </a:r>
          </a:p>
          <a:p>
            <a:r>
              <a:rPr lang="en-US" sz="1600" dirty="0" smtClean="0"/>
              <a:t>- There could be individual differences in accuracy of EWT.</a:t>
            </a:r>
          </a:p>
          <a:p>
            <a:r>
              <a:rPr lang="en-US" sz="1600" dirty="0" smtClean="0"/>
              <a:t>- Lab studies suffer from demand characteristics</a:t>
            </a:r>
          </a:p>
          <a:p>
            <a:r>
              <a:rPr lang="en-US" sz="1600" dirty="0" smtClean="0"/>
              <a:t>- EWT studies lack </a:t>
            </a:r>
            <a:r>
              <a:rPr lang="en-US" sz="1600" b="1" i="1" dirty="0" smtClean="0"/>
              <a:t>external validity</a:t>
            </a:r>
            <a:endParaRPr lang="en-US" sz="1600" b="1" i="1" dirty="0"/>
          </a:p>
        </p:txBody>
      </p:sp>
      <p:sp>
        <p:nvSpPr>
          <p:cNvPr id="7" name="Curved Left Arrow 6">
            <a:hlinkClick r:id="rId2" action="ppaction://hlinksldjump"/>
          </p:cNvPr>
          <p:cNvSpPr/>
          <p:nvPr/>
        </p:nvSpPr>
        <p:spPr>
          <a:xfrm>
            <a:off x="8532440" y="6165304"/>
            <a:ext cx="432048" cy="57606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98129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3362"/>
            <a:ext cx="9144000" cy="1143000"/>
          </a:xfrm>
        </p:spPr>
        <p:txBody>
          <a:bodyPr/>
          <a:lstStyle/>
          <a:p>
            <a:r>
              <a:rPr lang="en-US" dirty="0" smtClean="0"/>
              <a:t>EWT: Anxiety</a:t>
            </a:r>
            <a:endParaRPr lang="en-US" dirty="0"/>
          </a:p>
        </p:txBody>
      </p:sp>
      <p:sp>
        <p:nvSpPr>
          <p:cNvPr id="4" name="TextBox 3"/>
          <p:cNvSpPr txBox="1"/>
          <p:nvPr/>
        </p:nvSpPr>
        <p:spPr>
          <a:xfrm>
            <a:off x="162140" y="603920"/>
            <a:ext cx="3837304" cy="3416320"/>
          </a:xfrm>
          <a:prstGeom prst="rect">
            <a:avLst/>
          </a:prstGeom>
          <a:solidFill>
            <a:schemeClr val="tx2">
              <a:lumMod val="40000"/>
              <a:lumOff val="60000"/>
            </a:schemeClr>
          </a:solidFill>
        </p:spPr>
        <p:txBody>
          <a:bodyPr wrap="square" rtlCol="0">
            <a:spAutoFit/>
          </a:bodyPr>
          <a:lstStyle/>
          <a:p>
            <a:r>
              <a:rPr lang="en-US" b="1" u="sng" dirty="0" smtClean="0"/>
              <a:t>Anxiety had a Negative Effect</a:t>
            </a:r>
          </a:p>
          <a:p>
            <a:endParaRPr lang="en-US" b="1" u="sng" dirty="0"/>
          </a:p>
          <a:p>
            <a:r>
              <a:rPr lang="en-US" b="1" i="1" dirty="0" smtClean="0"/>
              <a:t>Johnson and Scott (1976)</a:t>
            </a:r>
          </a:p>
          <a:p>
            <a:r>
              <a:rPr lang="en-US" dirty="0" smtClean="0"/>
              <a:t>49% of participants in the low-anxiety condition were able to identify the man in the line up. High anxiety condition participants was 33%</a:t>
            </a:r>
          </a:p>
          <a:p>
            <a:endParaRPr lang="en-US" dirty="0"/>
          </a:p>
          <a:p>
            <a:r>
              <a:rPr lang="en-US" dirty="0" smtClean="0"/>
              <a:t>The </a:t>
            </a:r>
            <a:r>
              <a:rPr lang="en-US" b="1" i="1" dirty="0" smtClean="0"/>
              <a:t>Tunnel theory of memory</a:t>
            </a:r>
            <a:r>
              <a:rPr lang="en-US" dirty="0" smtClean="0"/>
              <a:t> argues that a witness’s attention is on the weapon (</a:t>
            </a:r>
            <a:r>
              <a:rPr lang="en-US" b="1" i="1" dirty="0" smtClean="0"/>
              <a:t>Weapon Focus)</a:t>
            </a:r>
            <a:r>
              <a:rPr lang="en-US" dirty="0" smtClean="0"/>
              <a:t>, because it is a source of danger and anxiety. </a:t>
            </a:r>
            <a:endParaRPr lang="en-US" dirty="0"/>
          </a:p>
        </p:txBody>
      </p:sp>
      <p:sp>
        <p:nvSpPr>
          <p:cNvPr id="5" name="TextBox 4"/>
          <p:cNvSpPr txBox="1"/>
          <p:nvPr/>
        </p:nvSpPr>
        <p:spPr>
          <a:xfrm>
            <a:off x="4148072" y="941398"/>
            <a:ext cx="4675027" cy="1477328"/>
          </a:xfrm>
          <a:prstGeom prst="rect">
            <a:avLst/>
          </a:prstGeom>
          <a:solidFill>
            <a:schemeClr val="accent1">
              <a:lumMod val="20000"/>
              <a:lumOff val="80000"/>
            </a:schemeClr>
          </a:solidFill>
        </p:spPr>
        <p:txBody>
          <a:bodyPr wrap="square" rtlCol="0">
            <a:spAutoFit/>
          </a:bodyPr>
          <a:lstStyle/>
          <a:p>
            <a:r>
              <a:rPr lang="en-US" b="1" u="sng" dirty="0" smtClean="0"/>
              <a:t>Anxiety had a Positive Effect</a:t>
            </a:r>
          </a:p>
          <a:p>
            <a:endParaRPr lang="en-US" b="1" u="sng" dirty="0"/>
          </a:p>
          <a:p>
            <a:r>
              <a:rPr lang="en-US" b="1" i="1" dirty="0" err="1" smtClean="0"/>
              <a:t>Yuille</a:t>
            </a:r>
            <a:r>
              <a:rPr lang="en-US" b="1" i="1" dirty="0" smtClean="0"/>
              <a:t> and </a:t>
            </a:r>
            <a:r>
              <a:rPr lang="en-US" b="1" i="1" dirty="0" err="1" smtClean="0"/>
              <a:t>Cutshall</a:t>
            </a:r>
            <a:r>
              <a:rPr lang="en-US" b="1" i="1" dirty="0" smtClean="0"/>
              <a:t> (1986)</a:t>
            </a:r>
          </a:p>
          <a:p>
            <a:r>
              <a:rPr lang="en-US" dirty="0" smtClean="0"/>
              <a:t>Witnesses were very accurate and there was little change after 5 months. </a:t>
            </a:r>
            <a:endParaRPr lang="en-US" dirty="0"/>
          </a:p>
        </p:txBody>
      </p:sp>
      <p:sp>
        <p:nvSpPr>
          <p:cNvPr id="6" name="TextBox 5"/>
          <p:cNvSpPr txBox="1"/>
          <p:nvPr/>
        </p:nvSpPr>
        <p:spPr>
          <a:xfrm>
            <a:off x="162140" y="4120542"/>
            <a:ext cx="3837304" cy="2585323"/>
          </a:xfrm>
          <a:prstGeom prst="rect">
            <a:avLst/>
          </a:prstGeom>
          <a:solidFill>
            <a:schemeClr val="accent2">
              <a:lumMod val="20000"/>
              <a:lumOff val="80000"/>
            </a:schemeClr>
          </a:solidFill>
        </p:spPr>
        <p:txBody>
          <a:bodyPr wrap="square" rtlCol="0">
            <a:spAutoFit/>
          </a:bodyPr>
          <a:lstStyle/>
          <a:p>
            <a:r>
              <a:rPr lang="en-US" b="1" u="sng" dirty="0" smtClean="0"/>
              <a:t>Explaining Contradictory Findings</a:t>
            </a:r>
          </a:p>
          <a:p>
            <a:endParaRPr lang="en-US" b="1" u="sng" dirty="0"/>
          </a:p>
          <a:p>
            <a:r>
              <a:rPr lang="en-US" b="1" i="1" dirty="0" smtClean="0"/>
              <a:t>Inverted ‘U’ Theory: </a:t>
            </a:r>
            <a:r>
              <a:rPr lang="en-US" dirty="0" smtClean="0"/>
              <a:t>Yerkes and Dodson (1908) argue that extremely high levels of anxiety would produce low recall and extremely low levels of anxiety will produce low recall but medium levels of anxiety produce high levels of recall.</a:t>
            </a:r>
            <a:endParaRPr lang="en-US" b="1" i="1" dirty="0"/>
          </a:p>
        </p:txBody>
      </p:sp>
      <p:sp>
        <p:nvSpPr>
          <p:cNvPr id="7" name="TextBox 6"/>
          <p:cNvSpPr txBox="1"/>
          <p:nvPr/>
        </p:nvSpPr>
        <p:spPr>
          <a:xfrm>
            <a:off x="4269677" y="3012724"/>
            <a:ext cx="4553422" cy="3139321"/>
          </a:xfrm>
          <a:prstGeom prst="rect">
            <a:avLst/>
          </a:prstGeom>
          <a:solidFill>
            <a:schemeClr val="accent3">
              <a:lumMod val="20000"/>
              <a:lumOff val="80000"/>
            </a:schemeClr>
          </a:solidFill>
        </p:spPr>
        <p:txBody>
          <a:bodyPr wrap="square" rtlCol="0">
            <a:spAutoFit/>
          </a:bodyPr>
          <a:lstStyle/>
          <a:p>
            <a:r>
              <a:rPr lang="en-US" b="1" u="sng" dirty="0" smtClean="0"/>
              <a:t>EVALUATION:</a:t>
            </a:r>
          </a:p>
          <a:p>
            <a:endParaRPr lang="en-US" b="1" u="sng" dirty="0"/>
          </a:p>
          <a:p>
            <a:r>
              <a:rPr lang="en-US" dirty="0" smtClean="0"/>
              <a:t>- Johnson and Scott’s study is that is may test surprise not anxiety</a:t>
            </a:r>
          </a:p>
          <a:p>
            <a:r>
              <a:rPr lang="en-US" dirty="0" smtClean="0"/>
              <a:t>- Field studies lack control of variables</a:t>
            </a:r>
          </a:p>
          <a:p>
            <a:r>
              <a:rPr lang="en-US" dirty="0" smtClean="0"/>
              <a:t>- Some ethical issues involved in researching anxiety</a:t>
            </a:r>
          </a:p>
          <a:p>
            <a:r>
              <a:rPr lang="en-US" dirty="0" smtClean="0"/>
              <a:t>- Yerkes-Dodson Law is limited as it’s too simplistic</a:t>
            </a:r>
          </a:p>
          <a:p>
            <a:r>
              <a:rPr lang="en-US" dirty="0" smtClean="0"/>
              <a:t>- Demand characteristics may have arose in the studies</a:t>
            </a:r>
            <a:endParaRPr lang="en-US" dirty="0"/>
          </a:p>
        </p:txBody>
      </p:sp>
      <p:sp>
        <p:nvSpPr>
          <p:cNvPr id="8" name="Curved Left Arrow 7">
            <a:hlinkClick r:id="rId2" action="ppaction://hlinksldjump"/>
          </p:cNvPr>
          <p:cNvSpPr/>
          <p:nvPr/>
        </p:nvSpPr>
        <p:spPr>
          <a:xfrm>
            <a:off x="8532440" y="6165304"/>
            <a:ext cx="432048" cy="57606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0713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GB" sz="4000" b="1" dirty="0" smtClean="0"/>
              <a:t>Revision Focus today:</a:t>
            </a:r>
          </a:p>
          <a:p>
            <a:pPr marL="0" indent="0" algn="ctr">
              <a:buNone/>
            </a:pPr>
            <a:r>
              <a:rPr lang="en-GB" sz="4000" dirty="0" smtClean="0"/>
              <a:t>Forgetting </a:t>
            </a:r>
          </a:p>
          <a:p>
            <a:pPr marL="0" indent="0" algn="ctr">
              <a:buNone/>
            </a:pPr>
            <a:r>
              <a:rPr lang="en-GB" sz="4000" dirty="0" smtClean="0"/>
              <a:t>Cognitive interview</a:t>
            </a:r>
            <a:endParaRPr lang="en-GB" sz="4000" dirty="0"/>
          </a:p>
        </p:txBody>
      </p:sp>
    </p:spTree>
    <p:extLst>
      <p:ext uri="{BB962C8B-B14F-4D97-AF65-F5344CB8AC3E}">
        <p14:creationId xmlns:p14="http://schemas.microsoft.com/office/powerpoint/2010/main" val="2119259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2737"/>
            <a:ext cx="9144000" cy="1143000"/>
          </a:xfrm>
        </p:spPr>
        <p:txBody>
          <a:bodyPr/>
          <a:lstStyle/>
          <a:p>
            <a:r>
              <a:rPr lang="en-US" dirty="0" smtClean="0"/>
              <a:t>Forgetting: Interference Theory</a:t>
            </a:r>
            <a:endParaRPr lang="en-US" dirty="0"/>
          </a:p>
        </p:txBody>
      </p:sp>
      <p:sp>
        <p:nvSpPr>
          <p:cNvPr id="4" name="TextBox 3"/>
          <p:cNvSpPr txBox="1"/>
          <p:nvPr/>
        </p:nvSpPr>
        <p:spPr>
          <a:xfrm>
            <a:off x="189163" y="830263"/>
            <a:ext cx="3067141" cy="5509201"/>
          </a:xfrm>
          <a:prstGeom prst="rect">
            <a:avLst/>
          </a:prstGeom>
          <a:solidFill>
            <a:srgbClr val="FF99CC"/>
          </a:solidFill>
        </p:spPr>
        <p:txBody>
          <a:bodyPr wrap="square" rtlCol="0">
            <a:spAutoFit/>
          </a:bodyPr>
          <a:lstStyle/>
          <a:p>
            <a:r>
              <a:rPr lang="en-US" sz="1600" dirty="0" smtClean="0"/>
              <a:t>Forgetting occurs in Long Term Memory because we can’t get access to memories even though they are available.</a:t>
            </a:r>
          </a:p>
          <a:p>
            <a:endParaRPr lang="en-US" sz="1600" dirty="0"/>
          </a:p>
          <a:p>
            <a:r>
              <a:rPr lang="en-US" sz="1600" b="1" i="1" dirty="0" smtClean="0"/>
              <a:t>Proactive Interference:</a:t>
            </a:r>
            <a:r>
              <a:rPr lang="en-US" sz="1600" dirty="0"/>
              <a:t> </a:t>
            </a:r>
            <a:r>
              <a:rPr lang="en-US" sz="1600" dirty="0" smtClean="0"/>
              <a:t>occurs when an older memory disrupts a newer one</a:t>
            </a:r>
          </a:p>
          <a:p>
            <a:endParaRPr lang="en-US" sz="1600" b="1" i="1" dirty="0"/>
          </a:p>
          <a:p>
            <a:r>
              <a:rPr lang="en-US" sz="1600" b="1" i="1" dirty="0" smtClean="0"/>
              <a:t>Retroactive Interference:</a:t>
            </a:r>
            <a:r>
              <a:rPr lang="en-US" sz="1600" dirty="0" smtClean="0"/>
              <a:t> occurs when a newer memory disrupts an older one</a:t>
            </a:r>
          </a:p>
          <a:p>
            <a:endParaRPr lang="en-US" sz="1600" b="1" i="1" dirty="0"/>
          </a:p>
          <a:p>
            <a:r>
              <a:rPr lang="en-US" sz="1600" dirty="0" smtClean="0"/>
              <a:t>Interference is worse when memories are similar. This can be because in proactive interference previously stored information makes new information more difficult to store or in retroactive interference new information overwrites previous memories which are similar.</a:t>
            </a:r>
            <a:endParaRPr lang="en-US" sz="1600" dirty="0"/>
          </a:p>
        </p:txBody>
      </p:sp>
      <p:sp>
        <p:nvSpPr>
          <p:cNvPr id="5" name="TextBox 4"/>
          <p:cNvSpPr txBox="1"/>
          <p:nvPr/>
        </p:nvSpPr>
        <p:spPr>
          <a:xfrm>
            <a:off x="3404933" y="830263"/>
            <a:ext cx="5607329" cy="3416320"/>
          </a:xfrm>
          <a:prstGeom prst="rect">
            <a:avLst/>
          </a:prstGeom>
          <a:solidFill>
            <a:schemeClr val="tx2">
              <a:lumMod val="60000"/>
              <a:lumOff val="40000"/>
            </a:schemeClr>
          </a:solidFill>
        </p:spPr>
        <p:txBody>
          <a:bodyPr wrap="square" rtlCol="0">
            <a:spAutoFit/>
          </a:bodyPr>
          <a:lstStyle/>
          <a:p>
            <a:r>
              <a:rPr lang="en-US" b="1" u="sng" dirty="0" err="1" smtClean="0"/>
              <a:t>McGeoch</a:t>
            </a:r>
            <a:r>
              <a:rPr lang="en-US" b="1" u="sng" dirty="0" smtClean="0"/>
              <a:t> and McDonald (1931)</a:t>
            </a:r>
          </a:p>
          <a:p>
            <a:endParaRPr lang="en-US" b="1" u="sng" dirty="0"/>
          </a:p>
          <a:p>
            <a:r>
              <a:rPr lang="en-US" dirty="0" smtClean="0"/>
              <a:t>Participants were asked to learn a list of words to 100% accuracy.</a:t>
            </a:r>
          </a:p>
          <a:p>
            <a:r>
              <a:rPr lang="en-US" dirty="0" smtClean="0"/>
              <a:t>Performance depended on the nature of the second list of words. The most similar material (synonyms) produced the worst recall. </a:t>
            </a:r>
          </a:p>
          <a:p>
            <a:r>
              <a:rPr lang="en-US" dirty="0" smtClean="0"/>
              <a:t>When the participants were given very different material, such as three-digit numbers, the mean number of items recalled increased.</a:t>
            </a:r>
          </a:p>
          <a:p>
            <a:endParaRPr lang="en-US" dirty="0"/>
          </a:p>
          <a:p>
            <a:r>
              <a:rPr lang="en-US" dirty="0" smtClean="0"/>
              <a:t>Interference is strongest when the memories are similar</a:t>
            </a:r>
            <a:endParaRPr lang="en-US" dirty="0"/>
          </a:p>
        </p:txBody>
      </p:sp>
      <p:sp>
        <p:nvSpPr>
          <p:cNvPr id="6" name="TextBox 5"/>
          <p:cNvSpPr txBox="1"/>
          <p:nvPr/>
        </p:nvSpPr>
        <p:spPr>
          <a:xfrm>
            <a:off x="3404933" y="4390741"/>
            <a:ext cx="5607329" cy="2308324"/>
          </a:xfrm>
          <a:prstGeom prst="rect">
            <a:avLst/>
          </a:prstGeom>
          <a:solidFill>
            <a:schemeClr val="accent1">
              <a:lumMod val="60000"/>
              <a:lumOff val="40000"/>
            </a:schemeClr>
          </a:solidFill>
        </p:spPr>
        <p:txBody>
          <a:bodyPr wrap="square" rtlCol="0">
            <a:spAutoFit/>
          </a:bodyPr>
          <a:lstStyle/>
          <a:p>
            <a:r>
              <a:rPr lang="en-US" b="1" u="sng" dirty="0" smtClean="0"/>
              <a:t>EVALUATION:</a:t>
            </a:r>
          </a:p>
          <a:p>
            <a:endParaRPr lang="en-US" b="1" u="sng" dirty="0"/>
          </a:p>
          <a:p>
            <a:r>
              <a:rPr lang="en-US" dirty="0" smtClean="0"/>
              <a:t>+ Evidence from lab studies consistently demonstrated interference in memory</a:t>
            </a:r>
          </a:p>
          <a:p>
            <a:r>
              <a:rPr lang="en-US" dirty="0" smtClean="0"/>
              <a:t>+ Real-life studies have supported the interference explanation</a:t>
            </a:r>
          </a:p>
          <a:p>
            <a:r>
              <a:rPr lang="en-US" dirty="0" smtClean="0"/>
              <a:t>- Research includes artificial materials</a:t>
            </a:r>
          </a:p>
          <a:p>
            <a:r>
              <a:rPr lang="en-US" dirty="0" smtClean="0"/>
              <a:t>- Interference effects may be overcome by using cues</a:t>
            </a:r>
            <a:endParaRPr lang="en-US" dirty="0"/>
          </a:p>
        </p:txBody>
      </p:sp>
    </p:spTree>
    <p:extLst>
      <p:ext uri="{BB962C8B-B14F-4D97-AF65-F5344CB8AC3E}">
        <p14:creationId xmlns:p14="http://schemas.microsoft.com/office/powerpoint/2010/main" val="302603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Questions</a:t>
            </a:r>
            <a:endParaRPr lang="en-GB" dirty="0"/>
          </a:p>
        </p:txBody>
      </p:sp>
      <p:sp>
        <p:nvSpPr>
          <p:cNvPr id="3" name="Content Placeholder 2"/>
          <p:cNvSpPr>
            <a:spLocks noGrp="1"/>
          </p:cNvSpPr>
          <p:nvPr>
            <p:ph idx="1"/>
          </p:nvPr>
        </p:nvSpPr>
        <p:spPr/>
        <p:txBody>
          <a:bodyPr>
            <a:normAutofit/>
          </a:bodyPr>
          <a:lstStyle/>
          <a:p>
            <a:pPr marL="0" indent="0">
              <a:buNone/>
            </a:pPr>
            <a:r>
              <a:rPr lang="en-GB" sz="2400" dirty="0"/>
              <a:t>Aaron was upset as he left the Spanish exam. In the unfamiliar room and full of nerves, his mind had gone completely blank. He was regretting studying both French and Spanish because he was sure he had mixed up lots of the words.</a:t>
            </a:r>
          </a:p>
          <a:p>
            <a:pPr marL="0" indent="0">
              <a:buNone/>
            </a:pPr>
            <a:r>
              <a:rPr lang="en-GB" sz="2400" dirty="0"/>
              <a:t>(a) </a:t>
            </a:r>
            <a:r>
              <a:rPr lang="en-GB" sz="2400" dirty="0" smtClean="0"/>
              <a:t>Outline the explanation of interference in </a:t>
            </a:r>
            <a:r>
              <a:rPr lang="en-GB" sz="2400" dirty="0"/>
              <a:t>forgetting. How might this explanation account for Aaron’s poor performance in the Spanish exam?</a:t>
            </a:r>
          </a:p>
          <a:p>
            <a:endParaRPr lang="en-GB" sz="2400" dirty="0"/>
          </a:p>
        </p:txBody>
      </p:sp>
    </p:spTree>
    <p:extLst>
      <p:ext uri="{BB962C8B-B14F-4D97-AF65-F5344CB8AC3E}">
        <p14:creationId xmlns:p14="http://schemas.microsoft.com/office/powerpoint/2010/main" val="17457154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Answers </a:t>
            </a:r>
            <a:endParaRPr lang="en-GB" dirty="0"/>
          </a:p>
        </p:txBody>
      </p:sp>
      <p:sp>
        <p:nvSpPr>
          <p:cNvPr id="3" name="Content Placeholder 2"/>
          <p:cNvSpPr>
            <a:spLocks noGrp="1"/>
          </p:cNvSpPr>
          <p:nvPr>
            <p:ph idx="1"/>
          </p:nvPr>
        </p:nvSpPr>
        <p:spPr>
          <a:xfrm>
            <a:off x="518160" y="1459004"/>
            <a:ext cx="8229600" cy="4826726"/>
          </a:xfrm>
        </p:spPr>
        <p:txBody>
          <a:bodyPr>
            <a:normAutofit fontScale="70000" lnSpcReduction="20000"/>
          </a:bodyPr>
          <a:lstStyle/>
          <a:p>
            <a:pPr marL="0" indent="0">
              <a:buNone/>
            </a:pPr>
            <a:r>
              <a:rPr lang="en-GB" u="sng" dirty="0"/>
              <a:t>Interference</a:t>
            </a:r>
            <a:endParaRPr lang="en-GB" dirty="0"/>
          </a:p>
          <a:p>
            <a:pPr marL="0" indent="0">
              <a:buNone/>
            </a:pPr>
            <a:endParaRPr lang="en-GB" dirty="0"/>
          </a:p>
          <a:p>
            <a:r>
              <a:rPr lang="en-GB" dirty="0" smtClean="0"/>
              <a:t>when </a:t>
            </a:r>
            <a:r>
              <a:rPr lang="en-GB" dirty="0"/>
              <a:t>two memories conflict / confuse / become mixed up with each </a:t>
            </a:r>
            <a:r>
              <a:rPr lang="en-GB" dirty="0" smtClean="0"/>
              <a:t>other</a:t>
            </a:r>
          </a:p>
          <a:p>
            <a:r>
              <a:rPr lang="en-GB" dirty="0" smtClean="0"/>
              <a:t>more </a:t>
            </a:r>
            <a:r>
              <a:rPr lang="en-GB" dirty="0"/>
              <a:t>likely when material is similar (creates response </a:t>
            </a:r>
            <a:r>
              <a:rPr lang="en-GB" dirty="0" smtClean="0"/>
              <a:t>competition)</a:t>
            </a:r>
          </a:p>
          <a:p>
            <a:r>
              <a:rPr lang="en-GB" dirty="0" smtClean="0"/>
              <a:t>proactive </a:t>
            </a:r>
            <a:r>
              <a:rPr lang="en-GB" dirty="0"/>
              <a:t>interference – when an older memory disrupts a newer </a:t>
            </a:r>
            <a:r>
              <a:rPr lang="en-GB" dirty="0" smtClean="0"/>
              <a:t>memory</a:t>
            </a:r>
          </a:p>
          <a:p>
            <a:r>
              <a:rPr lang="en-GB" dirty="0" smtClean="0"/>
              <a:t>retroactive </a:t>
            </a:r>
            <a:r>
              <a:rPr lang="en-GB" dirty="0"/>
              <a:t>interference – when a newer memory disrupts an older </a:t>
            </a:r>
            <a:r>
              <a:rPr lang="en-GB" dirty="0" smtClean="0"/>
              <a:t>memory</a:t>
            </a:r>
          </a:p>
          <a:p>
            <a:endParaRPr lang="en-GB" b="1" dirty="0"/>
          </a:p>
          <a:p>
            <a:pPr marL="0" indent="0">
              <a:buNone/>
            </a:pPr>
            <a:r>
              <a:rPr lang="en-GB" b="1" dirty="0" smtClean="0"/>
              <a:t>Possible applications:</a:t>
            </a:r>
            <a:endParaRPr lang="en-GB" dirty="0"/>
          </a:p>
          <a:p>
            <a:r>
              <a:rPr lang="en-GB" dirty="0" smtClean="0"/>
              <a:t>Aaron </a:t>
            </a:r>
            <a:r>
              <a:rPr lang="en-GB" dirty="0"/>
              <a:t>has mixed up / confused words from another subject which has caused him to </a:t>
            </a:r>
            <a:r>
              <a:rPr lang="en-GB" dirty="0" smtClean="0"/>
              <a:t>forget</a:t>
            </a:r>
          </a:p>
          <a:p>
            <a:r>
              <a:rPr lang="en-GB" dirty="0" smtClean="0"/>
              <a:t>interference </a:t>
            </a:r>
            <a:r>
              <a:rPr lang="en-GB" dirty="0"/>
              <a:t>is likely in this case because French and Spanish are similar</a:t>
            </a:r>
          </a:p>
          <a:p>
            <a:endParaRPr lang="en-GB" dirty="0"/>
          </a:p>
        </p:txBody>
      </p:sp>
    </p:spTree>
    <p:extLst>
      <p:ext uri="{BB962C8B-B14F-4D97-AF65-F5344CB8AC3E}">
        <p14:creationId xmlns:p14="http://schemas.microsoft.com/office/powerpoint/2010/main" val="9312947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Questions</a:t>
            </a:r>
            <a:endParaRPr lang="en-GB" dirty="0"/>
          </a:p>
        </p:txBody>
      </p:sp>
      <p:sp>
        <p:nvSpPr>
          <p:cNvPr id="3" name="Content Placeholder 2"/>
          <p:cNvSpPr>
            <a:spLocks noGrp="1"/>
          </p:cNvSpPr>
          <p:nvPr>
            <p:ph idx="1"/>
          </p:nvPr>
        </p:nvSpPr>
        <p:spPr/>
        <p:txBody>
          <a:bodyPr>
            <a:normAutofit/>
          </a:bodyPr>
          <a:lstStyle/>
          <a:p>
            <a:pPr marL="0" indent="0">
              <a:buNone/>
            </a:pPr>
            <a:r>
              <a:rPr lang="en-GB" sz="2400" dirty="0"/>
              <a:t>Aaron was upset as he left the Spanish exam. In the unfamiliar room and full of nerves, his mind had gone completely blank. He was regretting studying both French and Spanish because he was sure he had mixed up lots of the words</a:t>
            </a:r>
            <a:r>
              <a:rPr lang="en-GB" sz="2400" dirty="0" smtClean="0"/>
              <a:t>.</a:t>
            </a:r>
          </a:p>
          <a:p>
            <a:pPr marL="0" indent="0">
              <a:buNone/>
            </a:pPr>
            <a:r>
              <a:rPr lang="en-GB" sz="2400" dirty="0" smtClean="0"/>
              <a:t>(b) Discuss the explanation </a:t>
            </a:r>
            <a:r>
              <a:rPr lang="en-GB" sz="2400" dirty="0"/>
              <a:t>of forgetting you have outlined in your answer to </a:t>
            </a:r>
            <a:r>
              <a:rPr lang="en-GB" sz="2400" b="1" dirty="0"/>
              <a:t>part (a</a:t>
            </a:r>
            <a:r>
              <a:rPr lang="en-GB" sz="2400" b="1" dirty="0" smtClean="0"/>
              <a:t>)</a:t>
            </a:r>
            <a:r>
              <a:rPr lang="en-GB" sz="2400" dirty="0" smtClean="0"/>
              <a:t>. (6 marks)</a:t>
            </a:r>
            <a:endParaRPr lang="en-GB" sz="1800" dirty="0"/>
          </a:p>
          <a:p>
            <a:pPr marL="0" indent="0">
              <a:buNone/>
            </a:pPr>
            <a:endParaRPr lang="en-GB" sz="2400" dirty="0"/>
          </a:p>
        </p:txBody>
      </p:sp>
    </p:spTree>
    <p:extLst>
      <p:ext uri="{BB962C8B-B14F-4D97-AF65-F5344CB8AC3E}">
        <p14:creationId xmlns:p14="http://schemas.microsoft.com/office/powerpoint/2010/main" val="1184178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Answers </a:t>
            </a:r>
            <a:endParaRPr lang="en-GB" dirty="0"/>
          </a:p>
        </p:txBody>
      </p:sp>
      <p:sp>
        <p:nvSpPr>
          <p:cNvPr id="3" name="Content Placeholder 2"/>
          <p:cNvSpPr>
            <a:spLocks noGrp="1"/>
          </p:cNvSpPr>
          <p:nvPr>
            <p:ph idx="1"/>
          </p:nvPr>
        </p:nvSpPr>
        <p:spPr>
          <a:xfrm>
            <a:off x="579119" y="1574073"/>
            <a:ext cx="8229600" cy="4525963"/>
          </a:xfrm>
        </p:spPr>
        <p:txBody>
          <a:bodyPr>
            <a:noAutofit/>
          </a:bodyPr>
          <a:lstStyle/>
          <a:p>
            <a:pPr marL="0" indent="0">
              <a:buNone/>
            </a:pPr>
            <a:r>
              <a:rPr lang="en-GB" sz="2400" b="1" dirty="0"/>
              <a:t>Possible evaluation </a:t>
            </a:r>
            <a:r>
              <a:rPr lang="en-GB" sz="2400" b="1" dirty="0" smtClean="0"/>
              <a:t>points:</a:t>
            </a:r>
            <a:endParaRPr lang="en-GB" sz="2400" dirty="0"/>
          </a:p>
          <a:p>
            <a:r>
              <a:rPr lang="en-GB" sz="2400" dirty="0" smtClean="0"/>
              <a:t>use </a:t>
            </a:r>
            <a:r>
              <a:rPr lang="en-GB" sz="2400" dirty="0"/>
              <a:t>of evidence from lab studies, e.g. </a:t>
            </a:r>
            <a:r>
              <a:rPr lang="en-GB" sz="2400" dirty="0" err="1"/>
              <a:t>McGeoch</a:t>
            </a:r>
            <a:r>
              <a:rPr lang="en-GB" sz="2400" dirty="0"/>
              <a:t> and McDonald   </a:t>
            </a:r>
            <a:endParaRPr lang="en-GB" sz="2400" dirty="0" smtClean="0"/>
          </a:p>
          <a:p>
            <a:r>
              <a:rPr lang="en-GB" sz="2400" dirty="0" smtClean="0"/>
              <a:t>application </a:t>
            </a:r>
            <a:r>
              <a:rPr lang="en-GB" sz="2400" dirty="0"/>
              <a:t>of explanation, e.g. avoiding similar material when revising for </a:t>
            </a:r>
            <a:r>
              <a:rPr lang="en-GB" sz="2400" dirty="0" smtClean="0"/>
              <a:t>exams</a:t>
            </a:r>
          </a:p>
          <a:p>
            <a:r>
              <a:rPr lang="en-GB" sz="2400" dirty="0" smtClean="0"/>
              <a:t>use </a:t>
            </a:r>
            <a:r>
              <a:rPr lang="en-GB" sz="2400" dirty="0"/>
              <a:t>of artificial materials in lab studies, e.g. recall of word </a:t>
            </a:r>
            <a:r>
              <a:rPr lang="en-GB" sz="2400" dirty="0" smtClean="0"/>
              <a:t>lists</a:t>
            </a:r>
          </a:p>
          <a:p>
            <a:r>
              <a:rPr lang="en-GB" sz="2400" dirty="0" smtClean="0"/>
              <a:t>deliberate </a:t>
            </a:r>
            <a:r>
              <a:rPr lang="en-GB" sz="2400" dirty="0"/>
              <a:t>attempt to induce interference in lab studies, e.g. by limiting time between learning and </a:t>
            </a:r>
            <a:r>
              <a:rPr lang="en-GB" sz="2400" dirty="0" smtClean="0"/>
              <a:t>recall – lacks ecological validity. </a:t>
            </a:r>
          </a:p>
          <a:p>
            <a:endParaRPr lang="en-GB" sz="2400" dirty="0"/>
          </a:p>
        </p:txBody>
      </p:sp>
    </p:spTree>
    <p:extLst>
      <p:ext uri="{BB962C8B-B14F-4D97-AF65-F5344CB8AC3E}">
        <p14:creationId xmlns:p14="http://schemas.microsoft.com/office/powerpoint/2010/main" val="4594307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6862"/>
            <a:ext cx="9144000" cy="1143000"/>
          </a:xfrm>
        </p:spPr>
        <p:txBody>
          <a:bodyPr/>
          <a:lstStyle/>
          <a:p>
            <a:r>
              <a:rPr lang="en-US" dirty="0" smtClean="0"/>
              <a:t>Forgetting: Retrieval Failure</a:t>
            </a:r>
            <a:endParaRPr lang="en-US" dirty="0"/>
          </a:p>
        </p:txBody>
      </p:sp>
      <p:sp>
        <p:nvSpPr>
          <p:cNvPr id="4" name="TextBox 3"/>
          <p:cNvSpPr txBox="1"/>
          <p:nvPr/>
        </p:nvSpPr>
        <p:spPr>
          <a:xfrm>
            <a:off x="94581" y="738059"/>
            <a:ext cx="4121050" cy="2800766"/>
          </a:xfrm>
          <a:prstGeom prst="rect">
            <a:avLst/>
          </a:prstGeom>
          <a:solidFill>
            <a:schemeClr val="accent2">
              <a:lumMod val="60000"/>
              <a:lumOff val="40000"/>
            </a:schemeClr>
          </a:solidFill>
        </p:spPr>
        <p:txBody>
          <a:bodyPr wrap="square" rtlCol="0">
            <a:spAutoFit/>
          </a:bodyPr>
          <a:lstStyle/>
          <a:p>
            <a:r>
              <a:rPr lang="en-US" sz="1600" dirty="0" smtClean="0"/>
              <a:t>When information is initially placed in memory, associated cues are stored at the same time. If these are not available at the time of recall, you may not be able to access memories that are actually there.</a:t>
            </a:r>
          </a:p>
          <a:p>
            <a:endParaRPr lang="en-US" sz="1600" dirty="0"/>
          </a:p>
          <a:p>
            <a:r>
              <a:rPr lang="en-US" sz="1600" b="1" i="1" dirty="0" smtClean="0"/>
              <a:t>Encoding Specificity Principle</a:t>
            </a:r>
            <a:endParaRPr lang="en-US" sz="1600" b="1" i="1" dirty="0"/>
          </a:p>
          <a:p>
            <a:r>
              <a:rPr lang="en-US" sz="1600" dirty="0" err="1" smtClean="0"/>
              <a:t>Tulving</a:t>
            </a:r>
            <a:r>
              <a:rPr lang="en-US" sz="1600" dirty="0" smtClean="0"/>
              <a:t> suggests that cues help retrieval if the same cues are present at encoding and at retrieval. The closer the retrieval cue to the original cue, the better it works.</a:t>
            </a:r>
          </a:p>
        </p:txBody>
      </p:sp>
      <p:sp>
        <p:nvSpPr>
          <p:cNvPr id="5" name="TextBox 4"/>
          <p:cNvSpPr txBox="1"/>
          <p:nvPr/>
        </p:nvSpPr>
        <p:spPr>
          <a:xfrm>
            <a:off x="94580" y="3641073"/>
            <a:ext cx="4499375" cy="3139321"/>
          </a:xfrm>
          <a:prstGeom prst="rect">
            <a:avLst/>
          </a:prstGeom>
          <a:solidFill>
            <a:schemeClr val="accent3">
              <a:lumMod val="60000"/>
              <a:lumOff val="40000"/>
            </a:schemeClr>
          </a:solidFill>
        </p:spPr>
        <p:txBody>
          <a:bodyPr wrap="square" rtlCol="0">
            <a:spAutoFit/>
          </a:bodyPr>
          <a:lstStyle/>
          <a:p>
            <a:r>
              <a:rPr lang="en-US" b="1" u="sng" dirty="0" smtClean="0"/>
              <a:t>Context-Dependent Forgetting</a:t>
            </a:r>
          </a:p>
          <a:p>
            <a:endParaRPr lang="en-US" b="1" u="sng" dirty="0"/>
          </a:p>
          <a:p>
            <a:r>
              <a:rPr lang="en-US" dirty="0" smtClean="0"/>
              <a:t>When memory retrieval is dependent on an external/environmental cue.</a:t>
            </a:r>
          </a:p>
          <a:p>
            <a:endParaRPr lang="en-US" dirty="0"/>
          </a:p>
          <a:p>
            <a:r>
              <a:rPr lang="en-US" b="1" i="1" dirty="0" smtClean="0"/>
              <a:t>Godden and </a:t>
            </a:r>
            <a:r>
              <a:rPr lang="en-US" b="1" i="1" dirty="0" err="1" smtClean="0"/>
              <a:t>Baddeley</a:t>
            </a:r>
            <a:r>
              <a:rPr lang="en-US" b="1" i="1" dirty="0" smtClean="0"/>
              <a:t> (1975): Deep-Sea Divers</a:t>
            </a:r>
          </a:p>
          <a:p>
            <a:r>
              <a:rPr lang="en-US" dirty="0" smtClean="0"/>
              <a:t>When the environmental cues did not match (learn on land, recalled underwater) recall was 40% lower than when they did match (</a:t>
            </a:r>
            <a:r>
              <a:rPr lang="en-US" dirty="0" err="1" smtClean="0"/>
              <a:t>e.g</a:t>
            </a:r>
            <a:r>
              <a:rPr lang="en-US" dirty="0" smtClean="0"/>
              <a:t> learn underwater, recalled underwater)</a:t>
            </a:r>
            <a:endParaRPr lang="en-US" dirty="0"/>
          </a:p>
        </p:txBody>
      </p:sp>
      <p:sp>
        <p:nvSpPr>
          <p:cNvPr id="6" name="TextBox 5"/>
          <p:cNvSpPr txBox="1"/>
          <p:nvPr/>
        </p:nvSpPr>
        <p:spPr>
          <a:xfrm>
            <a:off x="4404793" y="734784"/>
            <a:ext cx="4526399" cy="2862323"/>
          </a:xfrm>
          <a:prstGeom prst="rect">
            <a:avLst/>
          </a:prstGeom>
          <a:solidFill>
            <a:schemeClr val="accent4">
              <a:lumMod val="60000"/>
              <a:lumOff val="40000"/>
            </a:schemeClr>
          </a:solidFill>
        </p:spPr>
        <p:txBody>
          <a:bodyPr wrap="square" rtlCol="0">
            <a:spAutoFit/>
          </a:bodyPr>
          <a:lstStyle/>
          <a:p>
            <a:r>
              <a:rPr lang="en-US" b="1" u="sng" dirty="0" smtClean="0"/>
              <a:t>State-Dependent Forgetting</a:t>
            </a:r>
          </a:p>
          <a:p>
            <a:endParaRPr lang="en-US" b="1" u="sng" dirty="0"/>
          </a:p>
          <a:p>
            <a:r>
              <a:rPr lang="en-US" dirty="0" smtClean="0"/>
              <a:t>When memory retrieval is dependent on an internal cue, state of mind</a:t>
            </a:r>
          </a:p>
          <a:p>
            <a:endParaRPr lang="en-US" dirty="0"/>
          </a:p>
          <a:p>
            <a:r>
              <a:rPr lang="en-US" b="1" i="1" dirty="0" smtClean="0"/>
              <a:t>Carter and Cassidy: </a:t>
            </a:r>
            <a:r>
              <a:rPr lang="en-US" b="1" i="1" dirty="0" err="1" smtClean="0"/>
              <a:t>Hayfever</a:t>
            </a:r>
            <a:r>
              <a:rPr lang="en-US" b="1" i="1" dirty="0" smtClean="0"/>
              <a:t> Medication</a:t>
            </a:r>
          </a:p>
          <a:p>
            <a:r>
              <a:rPr lang="en-US" dirty="0" smtClean="0"/>
              <a:t>When the internal state didn’t match (learnt on the drug, recalled off the drug) recall was significantly worse than when they did match (learnt on the drug, recalled on the drug) </a:t>
            </a:r>
            <a:endParaRPr lang="en-US" dirty="0"/>
          </a:p>
        </p:txBody>
      </p:sp>
      <p:sp>
        <p:nvSpPr>
          <p:cNvPr id="7" name="TextBox 6"/>
          <p:cNvSpPr txBox="1"/>
          <p:nvPr/>
        </p:nvSpPr>
        <p:spPr>
          <a:xfrm>
            <a:off x="4783119" y="3641073"/>
            <a:ext cx="4148073" cy="3139321"/>
          </a:xfrm>
          <a:prstGeom prst="rect">
            <a:avLst/>
          </a:prstGeom>
          <a:solidFill>
            <a:schemeClr val="accent5">
              <a:lumMod val="60000"/>
              <a:lumOff val="40000"/>
            </a:schemeClr>
          </a:solidFill>
        </p:spPr>
        <p:txBody>
          <a:bodyPr wrap="square" rtlCol="0">
            <a:spAutoFit/>
          </a:bodyPr>
          <a:lstStyle/>
          <a:p>
            <a:r>
              <a:rPr lang="en-US" b="1" u="sng" dirty="0" smtClean="0"/>
              <a:t>EVALUATION:</a:t>
            </a:r>
          </a:p>
          <a:p>
            <a:endParaRPr lang="en-US" b="1" u="sng" dirty="0"/>
          </a:p>
          <a:p>
            <a:r>
              <a:rPr lang="en-US" dirty="0" smtClean="0"/>
              <a:t>+ Lots of evidence that supports the explanation of forgetting</a:t>
            </a:r>
          </a:p>
          <a:p>
            <a:r>
              <a:rPr lang="en-US" dirty="0" smtClean="0"/>
              <a:t>+ Context-related cues have useful everyday applications</a:t>
            </a:r>
          </a:p>
          <a:p>
            <a:r>
              <a:rPr lang="en-US" dirty="0" smtClean="0"/>
              <a:t>- Evidence to show that context effects are not very strong in real-life</a:t>
            </a:r>
          </a:p>
          <a:p>
            <a:r>
              <a:rPr lang="en-US" dirty="0" smtClean="0"/>
              <a:t>- ESP cannot be tested </a:t>
            </a:r>
          </a:p>
          <a:p>
            <a:r>
              <a:rPr lang="en-US" dirty="0" smtClean="0"/>
              <a:t>- Contextual effects only occur when memory is tested in certain ways</a:t>
            </a:r>
            <a:endParaRPr lang="en-US" dirty="0"/>
          </a:p>
        </p:txBody>
      </p:sp>
      <p:sp>
        <p:nvSpPr>
          <p:cNvPr id="8" name="Curved Left Arrow 7">
            <a:hlinkClick r:id="rId2" action="ppaction://hlinksldjump"/>
          </p:cNvPr>
          <p:cNvSpPr/>
          <p:nvPr/>
        </p:nvSpPr>
        <p:spPr>
          <a:xfrm>
            <a:off x="8532440" y="6165304"/>
            <a:ext cx="432048" cy="57606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16906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Questions</a:t>
            </a:r>
            <a:endParaRPr lang="en-GB" dirty="0"/>
          </a:p>
        </p:txBody>
      </p:sp>
      <p:sp>
        <p:nvSpPr>
          <p:cNvPr id="3" name="Content Placeholder 2"/>
          <p:cNvSpPr>
            <a:spLocks noGrp="1"/>
          </p:cNvSpPr>
          <p:nvPr>
            <p:ph idx="1"/>
          </p:nvPr>
        </p:nvSpPr>
        <p:spPr/>
        <p:txBody>
          <a:bodyPr>
            <a:normAutofit/>
          </a:bodyPr>
          <a:lstStyle/>
          <a:p>
            <a:pPr marL="0" indent="0">
              <a:buNone/>
            </a:pPr>
            <a:r>
              <a:rPr lang="en-GB" sz="2400" dirty="0"/>
              <a:t>Toby and Sarah both studied AS Psychology at the same school. Toby’s class was taught in the school lecture theatre while Sarah’s class had their lessons in a science classroom. Both students sat their final psychology exam in the school lecture theatre.</a:t>
            </a:r>
          </a:p>
          <a:p>
            <a:pPr marL="0" indent="0">
              <a:buNone/>
            </a:pPr>
            <a:r>
              <a:rPr lang="en-GB" sz="2400" dirty="0"/>
              <a:t>Which student is likely to perform worse in their final psychology exam? Use your knowledge of explanations of forgetting to justify your answer</a:t>
            </a:r>
            <a:r>
              <a:rPr lang="en-GB" sz="2400" dirty="0" smtClean="0"/>
              <a:t>. (4 marks)</a:t>
            </a:r>
            <a:endParaRPr lang="en-GB" sz="2400" dirty="0"/>
          </a:p>
          <a:p>
            <a:pPr marL="0" indent="0">
              <a:buNone/>
            </a:pPr>
            <a:endParaRPr lang="en-GB" sz="2400" dirty="0"/>
          </a:p>
        </p:txBody>
      </p:sp>
    </p:spTree>
    <p:extLst>
      <p:ext uri="{BB962C8B-B14F-4D97-AF65-F5344CB8AC3E}">
        <p14:creationId xmlns:p14="http://schemas.microsoft.com/office/powerpoint/2010/main" val="876987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Answers</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t>1 mark for identifying Sarah </a:t>
            </a:r>
          </a:p>
          <a:p>
            <a:pPr marL="0" indent="0">
              <a:buNone/>
            </a:pPr>
            <a:endParaRPr lang="en-GB" dirty="0" smtClean="0"/>
          </a:p>
          <a:p>
            <a:pPr marL="0" indent="0">
              <a:buNone/>
            </a:pPr>
            <a:r>
              <a:rPr lang="en-GB" dirty="0" smtClean="0"/>
              <a:t>3 marks for a thorough explanation with supporting evidence:</a:t>
            </a:r>
            <a:endParaRPr lang="en-GB" dirty="0"/>
          </a:p>
          <a:p>
            <a:pPr marL="514350" indent="-514350">
              <a:buFont typeface="+mj-lt"/>
              <a:buAutoNum type="arabicPeriod"/>
            </a:pPr>
            <a:r>
              <a:rPr lang="en-GB" dirty="0" smtClean="0"/>
              <a:t>Sarah </a:t>
            </a:r>
            <a:r>
              <a:rPr lang="en-GB" dirty="0"/>
              <a:t>learnt and recalled in a different environment / </a:t>
            </a:r>
            <a:r>
              <a:rPr lang="en-GB" dirty="0" smtClean="0"/>
              <a:t>context the </a:t>
            </a:r>
            <a:r>
              <a:rPr lang="en-GB" dirty="0"/>
              <a:t>cues present when learning the psychology material in the classroom would not have been present at recall in the lecture theatre for </a:t>
            </a:r>
            <a:r>
              <a:rPr lang="en-GB" dirty="0" smtClean="0"/>
              <a:t>Sarah – reference </a:t>
            </a:r>
            <a:r>
              <a:rPr lang="en-GB" dirty="0"/>
              <a:t>to the encoding specificity principle</a:t>
            </a:r>
            <a:endParaRPr lang="en-GB" dirty="0" smtClean="0"/>
          </a:p>
          <a:p>
            <a:pPr marL="514350" indent="-514350">
              <a:buFont typeface="+mj-lt"/>
              <a:buAutoNum type="arabicPeriod"/>
            </a:pPr>
            <a:r>
              <a:rPr lang="en-GB" dirty="0" smtClean="0"/>
              <a:t>the </a:t>
            </a:r>
            <a:r>
              <a:rPr lang="en-GB" dirty="0"/>
              <a:t>absence of the cues meant that Sarah did not have any triggers to aid her recall and this caused retrieval </a:t>
            </a:r>
            <a:r>
              <a:rPr lang="en-GB" dirty="0" smtClean="0"/>
              <a:t>failure</a:t>
            </a:r>
          </a:p>
          <a:p>
            <a:pPr marL="514350" indent="-514350">
              <a:buFont typeface="+mj-lt"/>
              <a:buAutoNum type="arabicPeriod"/>
            </a:pPr>
            <a:r>
              <a:rPr lang="en-GB" dirty="0" smtClean="0"/>
              <a:t>using </a:t>
            </a:r>
            <a:r>
              <a:rPr lang="en-GB" dirty="0"/>
              <a:t>research evidence to support the explanation of why Sarah’s performance is likely to be worse, e.g. Godden &amp; Baddeley (1975) or Abernethy (</a:t>
            </a:r>
            <a:r>
              <a:rPr lang="en-GB" dirty="0" smtClean="0"/>
              <a:t>1940)</a:t>
            </a:r>
          </a:p>
        </p:txBody>
      </p:sp>
    </p:spTree>
    <p:extLst>
      <p:ext uri="{BB962C8B-B14F-4D97-AF65-F5344CB8AC3E}">
        <p14:creationId xmlns:p14="http://schemas.microsoft.com/office/powerpoint/2010/main" val="28965575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5112"/>
            <a:ext cx="9144000" cy="1143000"/>
          </a:xfrm>
        </p:spPr>
        <p:txBody>
          <a:bodyPr/>
          <a:lstStyle/>
          <a:p>
            <a:r>
              <a:rPr lang="en-US" dirty="0" smtClean="0"/>
              <a:t>EWT: The Cognitive Interview</a:t>
            </a:r>
            <a:endParaRPr lang="en-US" dirty="0"/>
          </a:p>
        </p:txBody>
      </p:sp>
      <p:sp>
        <p:nvSpPr>
          <p:cNvPr id="4" name="TextBox 3"/>
          <p:cNvSpPr txBox="1"/>
          <p:nvPr/>
        </p:nvSpPr>
        <p:spPr>
          <a:xfrm>
            <a:off x="162139" y="772395"/>
            <a:ext cx="3837305" cy="1600438"/>
          </a:xfrm>
          <a:prstGeom prst="rect">
            <a:avLst/>
          </a:prstGeom>
          <a:solidFill>
            <a:schemeClr val="accent4">
              <a:lumMod val="20000"/>
              <a:lumOff val="80000"/>
            </a:schemeClr>
          </a:solidFill>
        </p:spPr>
        <p:txBody>
          <a:bodyPr wrap="square" rtlCol="0">
            <a:spAutoFit/>
          </a:bodyPr>
          <a:lstStyle/>
          <a:p>
            <a:r>
              <a:rPr lang="en-US" sz="1400" b="1" u="sng" dirty="0" smtClean="0"/>
              <a:t>Report Everything</a:t>
            </a:r>
          </a:p>
          <a:p>
            <a:endParaRPr lang="en-US" sz="1400" b="1" u="sng" dirty="0"/>
          </a:p>
          <a:p>
            <a:r>
              <a:rPr lang="en-US" sz="1400" dirty="0" smtClean="0"/>
              <a:t>Witnesses are encourages to include every detail of an event, even if it seems irrelevant or the witness is not confident about it. </a:t>
            </a:r>
          </a:p>
          <a:p>
            <a:r>
              <a:rPr lang="en-US" sz="1400" dirty="0" smtClean="0"/>
              <a:t>Seemingly trivial details could be important and may trigger other memories.</a:t>
            </a:r>
            <a:endParaRPr lang="en-US" sz="1400" dirty="0"/>
          </a:p>
        </p:txBody>
      </p:sp>
      <p:sp>
        <p:nvSpPr>
          <p:cNvPr id="5" name="TextBox 4"/>
          <p:cNvSpPr txBox="1"/>
          <p:nvPr/>
        </p:nvSpPr>
        <p:spPr>
          <a:xfrm>
            <a:off x="4310212" y="2525071"/>
            <a:ext cx="4553422" cy="1384995"/>
          </a:xfrm>
          <a:prstGeom prst="rect">
            <a:avLst/>
          </a:prstGeom>
          <a:solidFill>
            <a:schemeClr val="accent5">
              <a:lumMod val="20000"/>
              <a:lumOff val="80000"/>
            </a:schemeClr>
          </a:solidFill>
        </p:spPr>
        <p:txBody>
          <a:bodyPr wrap="square" rtlCol="0">
            <a:spAutoFit/>
          </a:bodyPr>
          <a:lstStyle/>
          <a:p>
            <a:r>
              <a:rPr lang="en-US" sz="1400" b="1" u="sng" dirty="0" smtClean="0"/>
              <a:t>Reinstate the Context</a:t>
            </a:r>
          </a:p>
          <a:p>
            <a:endParaRPr lang="en-US" sz="1400" b="1" u="sng" dirty="0"/>
          </a:p>
          <a:p>
            <a:r>
              <a:rPr lang="en-US" sz="1400" dirty="0" smtClean="0"/>
              <a:t>The witness returns to the original crime scene ‘in their mind’ and imagines the environment and their emotions. </a:t>
            </a:r>
          </a:p>
          <a:p>
            <a:r>
              <a:rPr lang="en-US" sz="1400" dirty="0" smtClean="0"/>
              <a:t>This is based on the concept of context-dependent forgetting. Cues from the context may trigger recall.</a:t>
            </a:r>
            <a:endParaRPr lang="en-US" sz="1400" dirty="0"/>
          </a:p>
        </p:txBody>
      </p:sp>
      <p:sp>
        <p:nvSpPr>
          <p:cNvPr id="6" name="TextBox 5"/>
          <p:cNvSpPr txBox="1"/>
          <p:nvPr/>
        </p:nvSpPr>
        <p:spPr>
          <a:xfrm>
            <a:off x="162139" y="2832958"/>
            <a:ext cx="3958910" cy="1600438"/>
          </a:xfrm>
          <a:prstGeom prst="rect">
            <a:avLst/>
          </a:prstGeom>
          <a:solidFill>
            <a:schemeClr val="accent6">
              <a:lumMod val="20000"/>
              <a:lumOff val="80000"/>
            </a:schemeClr>
          </a:solidFill>
        </p:spPr>
        <p:txBody>
          <a:bodyPr wrap="square" rtlCol="0">
            <a:spAutoFit/>
          </a:bodyPr>
          <a:lstStyle/>
          <a:p>
            <a:r>
              <a:rPr lang="en-US" sz="1400" b="1" u="sng" dirty="0" smtClean="0"/>
              <a:t>Reverse the Order</a:t>
            </a:r>
          </a:p>
          <a:p>
            <a:endParaRPr lang="en-US" sz="1400" b="1" u="sng" dirty="0"/>
          </a:p>
          <a:p>
            <a:r>
              <a:rPr lang="en-US" sz="1400" dirty="0" smtClean="0"/>
              <a:t>Events are recalled in a different chronological order. This prevents people using their expectations of how the event must have happened rather than the actual events. </a:t>
            </a:r>
          </a:p>
          <a:p>
            <a:r>
              <a:rPr lang="en-US" sz="1400" dirty="0" smtClean="0"/>
              <a:t>It also prevents dishonesty.</a:t>
            </a:r>
            <a:endParaRPr lang="en-US" sz="1400" dirty="0"/>
          </a:p>
        </p:txBody>
      </p:sp>
      <p:sp>
        <p:nvSpPr>
          <p:cNvPr id="7" name="TextBox 6"/>
          <p:cNvSpPr txBox="1"/>
          <p:nvPr/>
        </p:nvSpPr>
        <p:spPr>
          <a:xfrm>
            <a:off x="4121049" y="772395"/>
            <a:ext cx="4431817" cy="1600438"/>
          </a:xfrm>
          <a:prstGeom prst="rect">
            <a:avLst/>
          </a:prstGeom>
          <a:solidFill>
            <a:schemeClr val="bg1">
              <a:lumMod val="85000"/>
            </a:schemeClr>
          </a:solidFill>
        </p:spPr>
        <p:txBody>
          <a:bodyPr wrap="square" rtlCol="0">
            <a:spAutoFit/>
          </a:bodyPr>
          <a:lstStyle/>
          <a:p>
            <a:r>
              <a:rPr lang="en-US" sz="1400" b="1" u="sng" dirty="0" smtClean="0"/>
              <a:t>Change Perspective</a:t>
            </a:r>
          </a:p>
          <a:p>
            <a:endParaRPr lang="en-US" sz="1400" b="1" u="sng" dirty="0"/>
          </a:p>
          <a:p>
            <a:r>
              <a:rPr lang="en-US" sz="1400" dirty="0" smtClean="0"/>
              <a:t>Witnesses recall the incident from other people’s perspectives. How would it have appeared to another witness or the perpetrator?</a:t>
            </a:r>
          </a:p>
          <a:p>
            <a:r>
              <a:rPr lang="en-US" sz="1400" dirty="0" smtClean="0"/>
              <a:t>This prevents the influence of expectations and schema on recall. </a:t>
            </a:r>
            <a:endParaRPr lang="en-US" sz="1400" dirty="0"/>
          </a:p>
        </p:txBody>
      </p:sp>
      <p:sp>
        <p:nvSpPr>
          <p:cNvPr id="8" name="TextBox 7"/>
          <p:cNvSpPr txBox="1"/>
          <p:nvPr/>
        </p:nvSpPr>
        <p:spPr>
          <a:xfrm>
            <a:off x="162139" y="4819748"/>
            <a:ext cx="4742585" cy="1661994"/>
          </a:xfrm>
          <a:prstGeom prst="rect">
            <a:avLst/>
          </a:prstGeom>
          <a:solidFill>
            <a:schemeClr val="bg2">
              <a:lumMod val="75000"/>
            </a:schemeClr>
          </a:solidFill>
        </p:spPr>
        <p:txBody>
          <a:bodyPr wrap="square" rtlCol="0">
            <a:spAutoFit/>
          </a:bodyPr>
          <a:lstStyle/>
          <a:p>
            <a:r>
              <a:rPr lang="en-US" sz="1600" b="1" u="sng" dirty="0" smtClean="0"/>
              <a:t>The Enhanced Cognitive Interview</a:t>
            </a:r>
          </a:p>
          <a:p>
            <a:endParaRPr lang="en-US" sz="1600" b="1" u="sng" dirty="0"/>
          </a:p>
          <a:p>
            <a:r>
              <a:rPr lang="en-US" sz="1400" dirty="0" smtClean="0"/>
              <a:t>Fisher et al (1987) developed additional elements of the CI. It includes a focus on the social dynamics of the interaction. It also includes such as reducing the eyewitness’s anxiety, </a:t>
            </a:r>
            <a:r>
              <a:rPr lang="en-US" sz="1400" dirty="0" err="1" smtClean="0"/>
              <a:t>minimising</a:t>
            </a:r>
            <a:r>
              <a:rPr lang="en-US" sz="1400" dirty="0" smtClean="0"/>
              <a:t> distractions, getting the witness to speak slowly, and asking open-ended questions.</a:t>
            </a:r>
            <a:endParaRPr lang="en-US" sz="1400" dirty="0"/>
          </a:p>
        </p:txBody>
      </p:sp>
      <p:sp>
        <p:nvSpPr>
          <p:cNvPr id="9" name="TextBox 8"/>
          <p:cNvSpPr txBox="1"/>
          <p:nvPr/>
        </p:nvSpPr>
        <p:spPr>
          <a:xfrm>
            <a:off x="5147934" y="3952721"/>
            <a:ext cx="3715700" cy="2369880"/>
          </a:xfrm>
          <a:prstGeom prst="rect">
            <a:avLst/>
          </a:prstGeom>
          <a:solidFill>
            <a:schemeClr val="tx2">
              <a:lumMod val="40000"/>
              <a:lumOff val="60000"/>
            </a:schemeClr>
          </a:solidFill>
        </p:spPr>
        <p:txBody>
          <a:bodyPr wrap="square" rtlCol="0">
            <a:spAutoFit/>
          </a:bodyPr>
          <a:lstStyle/>
          <a:p>
            <a:r>
              <a:rPr lang="en-US" b="1" u="sng" dirty="0" smtClean="0"/>
              <a:t>EVALUATION</a:t>
            </a:r>
          </a:p>
          <a:p>
            <a:endParaRPr lang="en-US" b="1" u="sng" dirty="0"/>
          </a:p>
          <a:p>
            <a:r>
              <a:rPr lang="en-US" sz="1400" dirty="0" smtClean="0"/>
              <a:t>+ Research suggests that some elements are very useful</a:t>
            </a:r>
          </a:p>
          <a:p>
            <a:r>
              <a:rPr lang="en-US" sz="1400" dirty="0" smtClean="0"/>
              <a:t>+ Support for the effectiveness of the enhanced CI</a:t>
            </a:r>
          </a:p>
          <a:p>
            <a:r>
              <a:rPr lang="en-US" sz="1400" dirty="0" smtClean="0"/>
              <a:t>- Time consuming</a:t>
            </a:r>
          </a:p>
          <a:p>
            <a:r>
              <a:rPr lang="en-US" sz="1400" dirty="0" smtClean="0"/>
              <a:t>- Research may be unreliable because of variations of the CI</a:t>
            </a:r>
          </a:p>
          <a:p>
            <a:r>
              <a:rPr lang="en-US" sz="1400" dirty="0" smtClean="0"/>
              <a:t>- Produces an increase in inaccurate information</a:t>
            </a:r>
            <a:endParaRPr lang="en-US" sz="1400" dirty="0"/>
          </a:p>
        </p:txBody>
      </p:sp>
      <p:sp>
        <p:nvSpPr>
          <p:cNvPr id="10" name="Curved Left Arrow 9">
            <a:hlinkClick r:id="rId2" action="ppaction://hlinksldjump"/>
          </p:cNvPr>
          <p:cNvSpPr/>
          <p:nvPr/>
        </p:nvSpPr>
        <p:spPr>
          <a:xfrm>
            <a:off x="8647610" y="6281936"/>
            <a:ext cx="432048" cy="57606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350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Questions</a:t>
            </a:r>
            <a:endParaRPr lang="en-GB" dirty="0"/>
          </a:p>
        </p:txBody>
      </p:sp>
      <p:sp>
        <p:nvSpPr>
          <p:cNvPr id="3" name="Content Placeholder 2"/>
          <p:cNvSpPr>
            <a:spLocks noGrp="1"/>
          </p:cNvSpPr>
          <p:nvPr>
            <p:ph idx="1"/>
          </p:nvPr>
        </p:nvSpPr>
        <p:spPr/>
        <p:txBody>
          <a:bodyPr>
            <a:normAutofit/>
          </a:bodyPr>
          <a:lstStyle/>
          <a:p>
            <a:r>
              <a:rPr lang="en-GB" sz="2800" dirty="0"/>
              <a:t>Outline </a:t>
            </a:r>
            <a:r>
              <a:rPr lang="en-GB" sz="2800" b="1" dirty="0"/>
              <a:t>techniques</a:t>
            </a:r>
            <a:r>
              <a:rPr lang="en-GB" sz="2800" dirty="0"/>
              <a:t> used in the cognitive interview </a:t>
            </a:r>
            <a:r>
              <a:rPr lang="en-GB" sz="2800" b="1" dirty="0"/>
              <a:t>and</a:t>
            </a:r>
            <a:r>
              <a:rPr lang="en-GB" sz="2800" dirty="0"/>
              <a:t> discuss the effectiveness of these techniques on the </a:t>
            </a:r>
            <a:r>
              <a:rPr lang="en-GB" sz="2800" b="1" dirty="0"/>
              <a:t>accuracy of eyewitness testimony</a:t>
            </a:r>
            <a:r>
              <a:rPr lang="en-GB" sz="2800" b="1" dirty="0" smtClean="0"/>
              <a:t>. (8 </a:t>
            </a:r>
            <a:r>
              <a:rPr lang="en-GB" sz="2800" b="1" dirty="0"/>
              <a:t>marks)</a:t>
            </a:r>
            <a:endParaRPr lang="en-GB" sz="2800" dirty="0"/>
          </a:p>
          <a:p>
            <a:pPr marL="0" indent="0">
              <a:buNone/>
            </a:pPr>
            <a:endParaRPr lang="en-GB" sz="2800" dirty="0"/>
          </a:p>
        </p:txBody>
      </p:sp>
    </p:spTree>
    <p:extLst>
      <p:ext uri="{BB962C8B-B14F-4D97-AF65-F5344CB8AC3E}">
        <p14:creationId xmlns:p14="http://schemas.microsoft.com/office/powerpoint/2010/main" val="22606578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Answers</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b="1" dirty="0"/>
              <a:t>Possible discussion </a:t>
            </a:r>
            <a:r>
              <a:rPr lang="en-GB" b="1" dirty="0" smtClean="0"/>
              <a:t>points:</a:t>
            </a:r>
            <a:endParaRPr lang="en-GB" dirty="0"/>
          </a:p>
          <a:p>
            <a:r>
              <a:rPr lang="en-GB" dirty="0" smtClean="0"/>
              <a:t>how </a:t>
            </a:r>
            <a:r>
              <a:rPr lang="en-GB" dirty="0"/>
              <a:t>/ why recall is enhanced, e.g. role of context reinstatement; work on reconstructive memory; use of context; makes the event more </a:t>
            </a:r>
            <a:r>
              <a:rPr lang="en-GB" dirty="0" smtClean="0"/>
              <a:t>meaningful</a:t>
            </a:r>
          </a:p>
          <a:p>
            <a:r>
              <a:rPr lang="en-GB" dirty="0" smtClean="0"/>
              <a:t>limitations</a:t>
            </a:r>
            <a:r>
              <a:rPr lang="en-GB" dirty="0"/>
              <a:t>, e.g. usefulness of the cognitive interview with children; less useful when there is increased time between event and </a:t>
            </a:r>
            <a:r>
              <a:rPr lang="en-GB" dirty="0" smtClean="0"/>
              <a:t>recall</a:t>
            </a:r>
          </a:p>
          <a:p>
            <a:r>
              <a:rPr lang="en-GB" dirty="0" smtClean="0"/>
              <a:t>relative </a:t>
            </a:r>
            <a:r>
              <a:rPr lang="en-GB" dirty="0"/>
              <a:t>effectiveness of individual features of the cognitive interview; better for recall of peripheral detail than central </a:t>
            </a:r>
            <a:r>
              <a:rPr lang="en-GB" dirty="0" smtClean="0"/>
              <a:t>detail</a:t>
            </a:r>
          </a:p>
          <a:p>
            <a:r>
              <a:rPr lang="en-GB" dirty="0" smtClean="0"/>
              <a:t>use </a:t>
            </a:r>
            <a:r>
              <a:rPr lang="en-GB" dirty="0"/>
              <a:t>of relevant evidence to support / refute argument, e.g. </a:t>
            </a:r>
            <a:r>
              <a:rPr lang="en-GB" dirty="0" err="1"/>
              <a:t>Kohnken</a:t>
            </a:r>
            <a:r>
              <a:rPr lang="en-GB" dirty="0"/>
              <a:t> et al (1999); Milne &amp; Bull (2002).</a:t>
            </a:r>
          </a:p>
          <a:p>
            <a:endParaRPr lang="en-GB" dirty="0"/>
          </a:p>
        </p:txBody>
      </p:sp>
    </p:spTree>
    <p:extLst>
      <p:ext uri="{BB962C8B-B14F-4D97-AF65-F5344CB8AC3E}">
        <p14:creationId xmlns:p14="http://schemas.microsoft.com/office/powerpoint/2010/main" val="10965624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 Questions</a:t>
            </a:r>
            <a:endParaRPr lang="en-GB" dirty="0"/>
          </a:p>
        </p:txBody>
      </p:sp>
      <p:sp>
        <p:nvSpPr>
          <p:cNvPr id="3" name="Content Placeholder 2"/>
          <p:cNvSpPr>
            <a:spLocks noGrp="1"/>
          </p:cNvSpPr>
          <p:nvPr>
            <p:ph idx="1"/>
          </p:nvPr>
        </p:nvSpPr>
        <p:spPr/>
        <p:txBody>
          <a:bodyPr>
            <a:normAutofit/>
          </a:bodyPr>
          <a:lstStyle/>
          <a:p>
            <a:pPr marL="0" indent="0">
              <a:buNone/>
            </a:pPr>
            <a:r>
              <a:rPr lang="en-GB" sz="2400" dirty="0"/>
              <a:t>Traditionally, police have questioned eye witnesses using the standard interview procedure. This involves a period of free recall about an event, followed by specific questions. However, an increasing number of police forces are now using the cognitive interview technique.</a:t>
            </a:r>
          </a:p>
          <a:p>
            <a:pPr marL="0" indent="0">
              <a:buNone/>
            </a:pPr>
            <a:r>
              <a:rPr lang="en-GB" sz="2400" dirty="0"/>
              <a:t>Explain how a cognitive interview differs from a standard interview</a:t>
            </a:r>
            <a:r>
              <a:rPr lang="en-GB" sz="2400" dirty="0" smtClean="0"/>
              <a:t>. (4 marks)</a:t>
            </a:r>
            <a:endParaRPr lang="en-GB" sz="2400" dirty="0"/>
          </a:p>
          <a:p>
            <a:endParaRPr lang="en-GB" sz="2400" dirty="0"/>
          </a:p>
        </p:txBody>
      </p:sp>
    </p:spTree>
    <p:extLst>
      <p:ext uri="{BB962C8B-B14F-4D97-AF65-F5344CB8AC3E}">
        <p14:creationId xmlns:p14="http://schemas.microsoft.com/office/powerpoint/2010/main" val="438219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Answers </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a:t>Differences could include effectiveness of cognitive interviews and implications such as cost of training required, time it takes, etc</a:t>
            </a:r>
            <a:r>
              <a:rPr lang="en-GB" dirty="0" smtClean="0"/>
              <a:t>.</a:t>
            </a:r>
          </a:p>
          <a:p>
            <a:pPr marL="0" indent="0">
              <a:buNone/>
            </a:pPr>
            <a:endParaRPr lang="en-GB" dirty="0"/>
          </a:p>
          <a:p>
            <a:r>
              <a:rPr lang="en-GB" dirty="0"/>
              <a:t>The main techniques used in a cognitive interview include context reinstatement (CR), reporting everything (RE), recall from a changed perspective (CP) recall in reverse </a:t>
            </a:r>
            <a:r>
              <a:rPr lang="en-GB" dirty="0" smtClean="0"/>
              <a:t>order.</a:t>
            </a:r>
          </a:p>
          <a:p>
            <a:r>
              <a:rPr lang="en-GB" dirty="0" smtClean="0"/>
              <a:t>Candidates </a:t>
            </a:r>
            <a:r>
              <a:rPr lang="en-GB" dirty="0"/>
              <a:t>who show some understanding of a cognitive interview, e.g. by naming / outlining one or more of the techniques above, but make no attempt to explain a difference should be awarded a maximum of 2 </a:t>
            </a:r>
            <a:r>
              <a:rPr lang="en-GB" dirty="0" smtClean="0"/>
              <a:t>marks.</a:t>
            </a:r>
          </a:p>
          <a:p>
            <a:r>
              <a:rPr lang="en-GB" dirty="0" smtClean="0"/>
              <a:t>Further </a:t>
            </a:r>
            <a:r>
              <a:rPr lang="en-GB" dirty="0"/>
              <a:t>marks for elaboration, </a:t>
            </a:r>
            <a:r>
              <a:rPr lang="en-GB" dirty="0" smtClean="0"/>
              <a:t>e.g</a:t>
            </a:r>
            <a:r>
              <a:rPr lang="en-GB" dirty="0"/>
              <a:t>.</a:t>
            </a:r>
            <a:r>
              <a:rPr lang="en-GB" dirty="0" smtClean="0"/>
              <a:t> </a:t>
            </a:r>
            <a:r>
              <a:rPr lang="en-GB" dirty="0"/>
              <a:t>a standard interview might just ask witnesses to recall an event, but a cognitive interview could ask them to recall the context in which the event occurred. This could include environmental details (such as the weather) and emotional factors (such as how they felt at the time).</a:t>
            </a:r>
          </a:p>
          <a:p>
            <a:pPr marL="0" indent="0">
              <a:buNone/>
            </a:pPr>
            <a:endParaRPr lang="en-GB" dirty="0"/>
          </a:p>
        </p:txBody>
      </p:sp>
    </p:spTree>
    <p:extLst>
      <p:ext uri="{BB962C8B-B14F-4D97-AF65-F5344CB8AC3E}">
        <p14:creationId xmlns:p14="http://schemas.microsoft.com/office/powerpoint/2010/main" val="3748156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316</TotalTime>
  <Words>2784</Words>
  <Application>Microsoft Office PowerPoint</Application>
  <PresentationFormat>On-screen Show (4:3)</PresentationFormat>
  <Paragraphs>327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Memory Revision</vt:lpstr>
      <vt:lpstr>Rate your confidence on Memory</vt:lpstr>
      <vt:lpstr>Coding, Capacity and Duration of Memory</vt:lpstr>
      <vt:lpstr>The Multi-Store Model of Memory</vt:lpstr>
      <vt:lpstr>Types of Long-Term Memory</vt:lpstr>
      <vt:lpstr>The Working Memory Model</vt:lpstr>
      <vt:lpstr>EWT: Misleading Information</vt:lpstr>
      <vt:lpstr>EWT: Anxiety</vt:lpstr>
      <vt:lpstr>PowerPoint Presentation</vt:lpstr>
      <vt:lpstr>Forgetting: Interference Theory</vt:lpstr>
      <vt:lpstr>Exam Questions</vt:lpstr>
      <vt:lpstr>Answers </vt:lpstr>
      <vt:lpstr>Exam Questions</vt:lpstr>
      <vt:lpstr>Answers </vt:lpstr>
      <vt:lpstr>Forgetting: Retrieval Failure</vt:lpstr>
      <vt:lpstr>Exam Questions</vt:lpstr>
      <vt:lpstr>Answers</vt:lpstr>
      <vt:lpstr>EWT: The Cognitive Interview</vt:lpstr>
      <vt:lpstr>Exam Questions</vt:lpstr>
      <vt:lpstr>Answers</vt:lpstr>
      <vt:lpstr>Exam Questions</vt:lpstr>
      <vt:lpstr>Answers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Memory Revision</dc:title>
  <dc:creator>Kayleigh-Marie Gore</dc:creator>
  <cp:lastModifiedBy>Amie Harris</cp:lastModifiedBy>
  <cp:revision>24</cp:revision>
  <dcterms:created xsi:type="dcterms:W3CDTF">2016-04-23T12:37:07Z</dcterms:created>
  <dcterms:modified xsi:type="dcterms:W3CDTF">2020-07-07T08:49:20Z</dcterms:modified>
</cp:coreProperties>
</file>